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2" r:id="rId5"/>
    <p:sldMasterId id="2147483719" r:id="rId6"/>
    <p:sldMasterId id="2147483724" r:id="rId7"/>
    <p:sldMasterId id="2147483737" r:id="rId8"/>
  </p:sldMasterIdLst>
  <p:notesMasterIdLst>
    <p:notesMasterId r:id="rId49"/>
  </p:notesMasterIdLst>
  <p:handoutMasterIdLst>
    <p:handoutMasterId r:id="rId50"/>
  </p:handoutMasterIdLst>
  <p:sldIdLst>
    <p:sldId id="324" r:id="rId9"/>
    <p:sldId id="314" r:id="rId10"/>
    <p:sldId id="332" r:id="rId11"/>
    <p:sldId id="282" r:id="rId12"/>
    <p:sldId id="1148" r:id="rId13"/>
    <p:sldId id="571" r:id="rId14"/>
    <p:sldId id="1069" r:id="rId15"/>
    <p:sldId id="1070" r:id="rId16"/>
    <p:sldId id="1120" r:id="rId17"/>
    <p:sldId id="550" r:id="rId18"/>
    <p:sldId id="1122" r:id="rId19"/>
    <p:sldId id="1095" r:id="rId20"/>
    <p:sldId id="1105" r:id="rId21"/>
    <p:sldId id="1168" r:id="rId22"/>
    <p:sldId id="1119" r:id="rId23"/>
    <p:sldId id="1169" r:id="rId24"/>
    <p:sldId id="1116" r:id="rId25"/>
    <p:sldId id="1118" r:id="rId26"/>
    <p:sldId id="1117" r:id="rId27"/>
    <p:sldId id="1115" r:id="rId28"/>
    <p:sldId id="1087" r:id="rId29"/>
    <p:sldId id="1171" r:id="rId30"/>
    <p:sldId id="1123" r:id="rId31"/>
    <p:sldId id="1121" r:id="rId32"/>
    <p:sldId id="1172" r:id="rId33"/>
    <p:sldId id="1163" r:id="rId34"/>
    <p:sldId id="1113" r:id="rId35"/>
    <p:sldId id="1137" r:id="rId36"/>
    <p:sldId id="1131" r:id="rId37"/>
    <p:sldId id="1133" r:id="rId38"/>
    <p:sldId id="1134" r:id="rId39"/>
    <p:sldId id="1130" r:id="rId40"/>
    <p:sldId id="1170" r:id="rId41"/>
    <p:sldId id="1132" r:id="rId42"/>
    <p:sldId id="1114" r:id="rId43"/>
    <p:sldId id="1092" r:id="rId44"/>
    <p:sldId id="1075" r:id="rId45"/>
    <p:sldId id="1056" r:id="rId46"/>
    <p:sldId id="1090" r:id="rId47"/>
    <p:sldId id="1101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6F081D-5B9C-2B2E-039F-DFF62B885367}" name="Brand, Amy" initials="BA" userId="S::amy.brand@jacobs.com::fd774305-ab31-4b35-947d-b350a7dc928e" providerId="AD"/>
  <p188:author id="{E9C99F4B-9C47-F579-CB5A-2B5244BBD38E}" name="BROWN, CHRISTOPHER K CIV USAF ANGRC NGB/A4" initials="BCKCUAN" userId="S::christopher.brown.261@us.af.mil::cd524369-9d63-483d-b259-daee6e3cc008" providerId="AD"/>
  <p188:author id="{B580E5B6-CED0-23D2-7D74-17A755C88D5E}" name="Martin, Amanda K CIV USARMY CENAE (USA)" initials="MAKCUC(" userId="S-1-5-21-1969576956-670645922-1546849883-413513" providerId="AD"/>
  <p188:author id="{9BA466E2-8996-A785-B665-E56F7B3AD5C6}" name="Martin, Amanda K CIV USARMY CENAE (USA)" initials="MAKCUC(" userId="S::Amanda.K.Martin@usace.army.mil::303b5a5f-78c2-4ee6-8711-cf3160c120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TOPHER LANTAGNE" initials="CL" lastIdx="1" clrIdx="2">
    <p:extLst>
      <p:ext uri="{19B8F6BF-5375-455C-9EA6-DF929625EA0E}">
        <p15:presenceInfo xmlns:p15="http://schemas.microsoft.com/office/powerpoint/2012/main" userId="CHRISTOPHER LANTAGNE" providerId="None"/>
      </p:ext>
    </p:extLst>
  </p:cmAuthor>
  <p:cmAuthor id="14" name="BOND, JAYNE-ANNE GS-13 USAF AFMC AFCEC/CZTE" initials="BJGUAA" lastIdx="1" clrIdx="9">
    <p:extLst>
      <p:ext uri="{19B8F6BF-5375-455C-9EA6-DF929625EA0E}">
        <p15:presenceInfo xmlns:p15="http://schemas.microsoft.com/office/powerpoint/2012/main" userId="S-1-5-21-1271409858-1095883707-2794662393-92563209" providerId="AD"/>
      </p:ext>
    </p:extLst>
  </p:cmAuthor>
  <p:cmAuthor id="8" name="Kristi Diller" initials="KED" lastIdx="2" clrIdx="3">
    <p:extLst>
      <p:ext uri="{19B8F6BF-5375-455C-9EA6-DF929625EA0E}">
        <p15:presenceInfo xmlns:p15="http://schemas.microsoft.com/office/powerpoint/2012/main" userId="Kristi Diller" providerId="None"/>
      </p:ext>
    </p:extLst>
  </p:cmAuthor>
  <p:cmAuthor id="9" name="Do, Sophia/ATL" initials="DS" lastIdx="27" clrIdx="4">
    <p:extLst>
      <p:ext uri="{19B8F6BF-5375-455C-9EA6-DF929625EA0E}">
        <p15:presenceInfo xmlns:p15="http://schemas.microsoft.com/office/powerpoint/2012/main" userId="S::sophia.do@jacobs.com::f310f5d6-c84b-4b68-8476-6f64cba34927" providerId="AD"/>
      </p:ext>
    </p:extLst>
  </p:cmAuthor>
  <p:cmAuthor id="10" name="Phelan, Johannah/ATL" initials="PJ" lastIdx="1" clrIdx="5">
    <p:extLst>
      <p:ext uri="{19B8F6BF-5375-455C-9EA6-DF929625EA0E}">
        <p15:presenceInfo xmlns:p15="http://schemas.microsoft.com/office/powerpoint/2012/main" userId="S::johannah.phelan@jacobs.com::a243cc32-1a41-4f00-9def-c66e125de35f" providerId="AD"/>
      </p:ext>
    </p:extLst>
  </p:cmAuthor>
  <p:cmAuthor id="11" name="Brand, Amy/VBO" initials="BA" lastIdx="35" clrIdx="6">
    <p:extLst>
      <p:ext uri="{19B8F6BF-5375-455C-9EA6-DF929625EA0E}">
        <p15:presenceInfo xmlns:p15="http://schemas.microsoft.com/office/powerpoint/2012/main" userId="S::amy.brand@jacobs.com::fd774305-ab31-4b35-947d-b350a7dc928e" providerId="AD"/>
      </p:ext>
    </p:extLst>
  </p:cmAuthor>
  <p:cmAuthor id="5" name="Koenig, Kellie/SDO" initials="KK" lastIdx="25" clrIdx="0">
    <p:extLst>
      <p:ext uri="{19B8F6BF-5375-455C-9EA6-DF929625EA0E}">
        <p15:presenceInfo xmlns:p15="http://schemas.microsoft.com/office/powerpoint/2012/main" userId="S::KELLIE.KOENIG@jacobs.com::8b6b71b0-b091-4114-b4a8-8e8e8dbbe935" providerId="AD"/>
      </p:ext>
    </p:extLst>
  </p:cmAuthor>
  <p:cmAuthor id="12" name="RICHARDSON, JOHN W GS-12 USAF ANG 104 FW/EM" initials="JWR" lastIdx="17" clrIdx="7">
    <p:extLst>
      <p:ext uri="{19B8F6BF-5375-455C-9EA6-DF929625EA0E}">
        <p15:presenceInfo xmlns:p15="http://schemas.microsoft.com/office/powerpoint/2012/main" userId="RICHARDSON, JOHN W GS-12 USAF ANG 104 FW/EM" providerId="None"/>
      </p:ext>
    </p:extLst>
  </p:cmAuthor>
  <p:cmAuthor id="6" name="LANTAGNE, CHRISTOPHER E Col National Guard ANG 142 MSG/CC" initials="LCECNGA1M" lastIdx="15" clrIdx="1">
    <p:extLst>
      <p:ext uri="{19B8F6BF-5375-455C-9EA6-DF929625EA0E}">
        <p15:presenceInfo xmlns:p15="http://schemas.microsoft.com/office/powerpoint/2012/main" userId="S-1-5-21-1271409858-1095883707-2794662393-977249" providerId="AD"/>
      </p:ext>
    </p:extLst>
  </p:cmAuthor>
  <p:cmAuthor id="13" name="Sanders, Karen/ATL" initials="SK" lastIdx="3" clrIdx="8">
    <p:extLst>
      <p:ext uri="{19B8F6BF-5375-455C-9EA6-DF929625EA0E}">
        <p15:presenceInfo xmlns:p15="http://schemas.microsoft.com/office/powerpoint/2012/main" userId="S::karen.sanders@jacobs.com::abefb188-6570-4f93-b298-c5268bad50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C9D6ED"/>
    <a:srgbClr val="EAEFF7"/>
    <a:srgbClr val="9E5ECE"/>
    <a:srgbClr val="3333C1"/>
    <a:srgbClr val="FF0066"/>
    <a:srgbClr val="2DD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3816" autoAdjust="0"/>
  </p:normalViewPr>
  <p:slideViewPr>
    <p:cSldViewPr>
      <p:cViewPr varScale="1">
        <p:scale>
          <a:sx n="99" d="100"/>
          <a:sy n="99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0" d="100"/>
          <a:sy n="60" d="100"/>
        </p:scale>
        <p:origin x="3729" y="-3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C88834-0310-4F80-A335-62BAB447A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0D98F-8C47-4CB7-AC4D-5063CAF12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A7FAF49-DB10-401A-93FD-CA1A35062BFA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CB94E-A621-433F-B405-24B9E652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77C3E-5D64-4A38-85BB-1EC12CFF2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E2866E6-41D0-4A5C-8FBA-37862E6DB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43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B787621-35B1-4996-BB60-D652D93D3262}" type="datetimeFigureOut">
              <a:rPr lang="en-US" smtClean="0"/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FF0CAC0-AA01-47A1-B09B-28963D315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88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8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54682-13B8-57EF-35ED-6FBAFC6CF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117D4-4810-3A79-C363-A7E68D16A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6F866-4A3E-226E-949F-4EC526451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the term “potential” when discussing the first bullet.</a:t>
            </a:r>
          </a:p>
        </p:txBody>
      </p:sp>
    </p:spTree>
    <p:extLst>
      <p:ext uri="{BB962C8B-B14F-4D97-AF65-F5344CB8AC3E}">
        <p14:creationId xmlns:p14="http://schemas.microsoft.com/office/powerpoint/2010/main" val="213263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6CE9-086B-DC17-D910-B1A9BC93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0D2EC-C52D-1190-D4D1-3B0762AC0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A87DE-4F2C-9CBD-200F-310C740D5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the term “potential” when discussing the first bullet.</a:t>
            </a:r>
          </a:p>
        </p:txBody>
      </p:sp>
    </p:spTree>
    <p:extLst>
      <p:ext uri="{BB962C8B-B14F-4D97-AF65-F5344CB8AC3E}">
        <p14:creationId xmlns:p14="http://schemas.microsoft.com/office/powerpoint/2010/main" val="177212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9173-C6A3-40EF-56D0-EA36BC39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278B1-7F9C-3DB8-E534-669E4AA8F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EB2E1-C5DA-D76F-1EBA-C3769E831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the term “potential” when discussing the first bullet.</a:t>
            </a:r>
          </a:p>
        </p:txBody>
      </p:sp>
    </p:spTree>
    <p:extLst>
      <p:ext uri="{BB962C8B-B14F-4D97-AF65-F5344CB8AC3E}">
        <p14:creationId xmlns:p14="http://schemas.microsoft.com/office/powerpoint/2010/main" val="103244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7BFE-DA36-455B-A7E6-12129ED5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F2018-574E-5AB8-58C1-83801F468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D6857-AB6B-7F81-A0DC-5E99E3DAE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the term “potential” when discussing the first bullet.</a:t>
            </a:r>
          </a:p>
        </p:txBody>
      </p:sp>
    </p:spTree>
    <p:extLst>
      <p:ext uri="{BB962C8B-B14F-4D97-AF65-F5344CB8AC3E}">
        <p14:creationId xmlns:p14="http://schemas.microsoft.com/office/powerpoint/2010/main" val="1091003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6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7BE01-D075-6706-07A2-9E8A25195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F63A0-D5E1-C71F-FF57-158366E65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8F53B-992D-24A3-0219-CEC8B6750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97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9DFFFF2-BD22-4401-8530-ACE44F703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0787765-CC72-4148-B023-E0AB4DEC6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9DFFFF2-BD22-4401-8530-ACE44F703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0787765-CC72-4148-B023-E0AB4DEC6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73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2F82-F041-4686-ABEC-2C5DB14A34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AU" dirty="0"/>
              <a:t>02/05/2020</a:t>
            </a:r>
          </a:p>
        </p:txBody>
      </p:sp>
    </p:spTree>
    <p:extLst>
      <p:ext uri="{BB962C8B-B14F-4D97-AF65-F5344CB8AC3E}">
        <p14:creationId xmlns:p14="http://schemas.microsoft.com/office/powerpoint/2010/main" val="158513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4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11200"/>
            <a:ext cx="6459538" cy="3633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8E23-8EAA-41B9-A3F0-A732DC0AC95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7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3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Program Adjustment Request (PAR) for the TAPP grant was submitted and approved and awaiting funding. Currently under new CR and no timeframe for funding.</a:t>
            </a:r>
          </a:p>
          <a:p>
            <a:r>
              <a:rPr lang="en-US" dirty="0"/>
              <a:t>Notes from Chris: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The RAB would like a hydrogeologist (preferably academic) to assist the RAB with understanding the how co-contaminant mixing, previous remediation methods impact PFAS chemistry and what the implications are for the treatment of PFAS impacted GW and soils.</a:t>
            </a:r>
          </a:p>
          <a:p>
            <a:pPr marL="220348" indent="-220348">
              <a:buFont typeface="+mj-lt"/>
              <a:buAutoNum type="arabicPeriod"/>
            </a:pPr>
            <a:r>
              <a:rPr lang="en-US" dirty="0"/>
              <a:t>Ask for additional comments to be sent to Kathleen for consolidation before sending to me.</a:t>
            </a:r>
          </a:p>
        </p:txBody>
      </p:sp>
    </p:spTree>
    <p:extLst>
      <p:ext uri="{BB962C8B-B14F-4D97-AF65-F5344CB8AC3E}">
        <p14:creationId xmlns:p14="http://schemas.microsoft.com/office/powerpoint/2010/main" val="179593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9DFFFF2-BD22-4401-8530-ACE44F703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0787765-CC72-4148-B023-E0AB4DEC6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5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482D-C3FE-06CE-DD39-38C66020D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1E5EF1A4-8A2B-A76B-7A2D-F10431783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7287373E-67B0-65FA-63A1-A0ECB9890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00FF00"/>
                </a:highlight>
              </a:rPr>
              <a:t>Speaker: Robert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CE726-0D3F-4B3C-9C5C-729450D010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AU" dirty="0"/>
              <a:t>02/05/2020</a:t>
            </a:r>
          </a:p>
        </p:txBody>
      </p:sp>
    </p:spTree>
    <p:extLst>
      <p:ext uri="{BB962C8B-B14F-4D97-AF65-F5344CB8AC3E}">
        <p14:creationId xmlns:p14="http://schemas.microsoft.com/office/powerpoint/2010/main" val="67341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00FF00"/>
                </a:highlight>
              </a:rPr>
              <a:t>Speaker: Robert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3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.jp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105C80-8E13-4E5C-8ECF-A2B049D3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1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 bwMode="white">
          <a:xfrm>
            <a:off x="661898" y="2420890"/>
            <a:ext cx="10418673" cy="108011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 bwMode="gray">
          <a:xfrm>
            <a:off x="661898" y="3582541"/>
            <a:ext cx="10418673" cy="720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1600" b="1" cap="none" baseline="0">
                <a:solidFill>
                  <a:srgbClr val="B3B3B3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10" name="SKMJACOBSLOGO" hidden="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2360" y="5694094"/>
            <a:ext cx="3062981" cy="3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38558" y="6216121"/>
            <a:ext cx="969817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5, 2020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JACOBSGUIMARLO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714" y="5750069"/>
            <a:ext cx="3121159" cy="280416"/>
          </a:xfrm>
          <a:prstGeom prst="rect">
            <a:avLst/>
          </a:prstGeom>
        </p:spPr>
      </p:pic>
      <p:pic>
        <p:nvPicPr>
          <p:cNvPr id="14" name="Picture 13" descr="JACOBSMATASISLOGO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354" y="5732744"/>
            <a:ext cx="3080519" cy="288544"/>
          </a:xfrm>
          <a:prstGeom prst="rect">
            <a:avLst/>
          </a:prstGeom>
        </p:spPr>
      </p:pic>
      <p:pic>
        <p:nvPicPr>
          <p:cNvPr id="15" name="Picture 14" descr="JACOBSZATELOGO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88" y="5761213"/>
            <a:ext cx="2998984" cy="260075"/>
          </a:xfrm>
          <a:prstGeom prst="rect">
            <a:avLst/>
          </a:prstGeom>
        </p:spPr>
      </p:pic>
      <p:pic>
        <p:nvPicPr>
          <p:cNvPr id="16" name="Picture 15" descr="JFSLLOGO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309" y="5730631"/>
            <a:ext cx="1178563" cy="27635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48755" y="6002790"/>
            <a:ext cx="1216635" cy="153888"/>
          </a:xfrm>
          <a:prstGeom prst="rect">
            <a:avLst/>
          </a:prstGeom>
          <a:solidFill>
            <a:srgbClr val="00338D"/>
          </a:solidFill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</a:t>
            </a:r>
            <a:r>
              <a:rPr lang="en-AU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Jacobs</a:t>
            </a:r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09BD589-6C4B-4CC9-976D-1621785A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1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105C80-8E13-4E5C-8ECF-A2B049D3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2BFD1E6-B6FE-4E71-ABC1-5066C77F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AFDB9F3-9F48-4CB8-80A6-6619B269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4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D5D635-380F-41DF-8EBA-75AB8CC0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508000" y="6388100"/>
            <a:ext cx="11176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131983" y="4465639"/>
            <a:ext cx="5752471" cy="1144587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237818" y="1836738"/>
            <a:ext cx="5624669" cy="2125662"/>
          </a:xfr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08000" y="1079500"/>
            <a:ext cx="11176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9" name="Picture 2" descr="C:\Users\1061378037A\Desktop\Shield_AFIMSC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7" y="1600201"/>
            <a:ext cx="5481780" cy="40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04526"/>
            <a:ext cx="12192000" cy="600164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kern="1200" noProof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Air Force Civil Engineer Center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08000" y="6477490"/>
            <a:ext cx="1117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Battle Ready…Built Right</a:t>
            </a:r>
            <a:r>
              <a:rPr lang="en-US" sz="1600" b="1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!</a:t>
            </a:r>
            <a:endParaRPr lang="en-US" sz="1600" b="1" i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7" y="1600200"/>
            <a:ext cx="5481780" cy="4114800"/>
          </a:xfrm>
          <a:prstGeom prst="rect">
            <a:avLst/>
          </a:prstGeom>
        </p:spPr>
      </p:pic>
      <p:sp>
        <p:nvSpPr>
          <p:cNvPr id="13" name="Line 25">
            <a:extLst>
              <a:ext uri="{FF2B5EF4-FFF2-40B4-BE49-F238E27FC236}">
                <a16:creationId xmlns:a16="http://schemas.microsoft.com/office/drawing/2014/main" id="{1BC6067B-51D8-4A33-A9D5-302B3E732D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388100"/>
            <a:ext cx="11176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B68225EE-3A76-4C45-B345-69828C910DE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1079500"/>
            <a:ext cx="11176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21" name="Picture 2" descr="C:\Users\1061378037A\Desktop\Shield_AFIMSC_jpg.jpg">
            <a:extLst>
              <a:ext uri="{FF2B5EF4-FFF2-40B4-BE49-F238E27FC236}">
                <a16:creationId xmlns:a16="http://schemas.microsoft.com/office/drawing/2014/main" id="{54DC4A60-2783-4921-B7C1-6178B0C39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64588"/>
            <a:ext cx="1219200" cy="9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924FB9-03D8-4849-A23B-36C3EACF30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309" y="55324"/>
            <a:ext cx="1256476" cy="9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69" y="76200"/>
            <a:ext cx="969708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3306-29F1-4E6E-BA13-8ACD1C56B5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:\Users\1061378037A\Desktop\Shield_AFIMSC_jpg.jpg">
            <a:extLst>
              <a:ext uri="{FF2B5EF4-FFF2-40B4-BE49-F238E27FC236}">
                <a16:creationId xmlns:a16="http://schemas.microsoft.com/office/drawing/2014/main" id="{241F1B94-BF7F-4860-8DB7-BAA0721C9C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A00E-8997-4B2D-BBD6-E547925B0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D98ADA-2F55-440C-A002-40DA24E1AD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74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6025"/>
            <a:ext cx="5588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16025"/>
            <a:ext cx="5588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0642-A502-4F40-AD02-28CCF458C3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C:\Users\1061378037A\Desktop\Shield_AFIMSC_jpg.jpg">
            <a:extLst>
              <a:ext uri="{FF2B5EF4-FFF2-40B4-BE49-F238E27FC236}">
                <a16:creationId xmlns:a16="http://schemas.microsoft.com/office/drawing/2014/main" id="{07E99B0E-39E1-4C8B-B040-705CD146DE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B0ABE-1D36-473E-9DA8-5B1AFB0520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0F3EB9-A900-4C54-BA6A-03F33C95FDF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910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432757" cy="8202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43E1-87F7-4E17-A24B-E57C8E83E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:\Users\1061378037A\Desktop\Shield_AFIMSC_jpg.jpg">
            <a:extLst>
              <a:ext uri="{FF2B5EF4-FFF2-40B4-BE49-F238E27FC236}">
                <a16:creationId xmlns:a16="http://schemas.microsoft.com/office/drawing/2014/main" id="{AE39F76E-9A5C-4B9E-BF3A-1B9C8664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927CC-F322-44C2-A238-D55457085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AD4AA-EFB3-418B-BF6E-D3AF4310410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075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C:\Users\1061378037A\Desktop\Shield_AFIMSC_jpg.jpg">
            <a:extLst>
              <a:ext uri="{FF2B5EF4-FFF2-40B4-BE49-F238E27FC236}">
                <a16:creationId xmlns:a16="http://schemas.microsoft.com/office/drawing/2014/main" id="{E01684AC-F19D-42AB-AB23-3B8D673C0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C7100-0BD9-4998-8526-C8125DB046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ED19D-48C3-4506-8E2A-69CCF23A1D9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44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2BFD1E6-B6FE-4E71-ABC1-5066C77F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91226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91227"/>
            <a:ext cx="6815667" cy="556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53277"/>
            <a:ext cx="4011084" cy="4352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8110-0A3F-4DFD-B067-7E2BC16D8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C:\Users\1061378037A\Desktop\Shield_AFIMSC_jpg.jpg">
            <a:extLst>
              <a:ext uri="{FF2B5EF4-FFF2-40B4-BE49-F238E27FC236}">
                <a16:creationId xmlns:a16="http://schemas.microsoft.com/office/drawing/2014/main" id="{85A66888-8A6A-4E3A-820B-0B4B7146E8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9F887-E569-4DC3-93EF-52EA25702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31574E-C851-4FD3-AF48-145B182B1F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930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1797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3015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84714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ED74-B987-4135-B94D-0D90DF6EF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C:\Users\1061378037A\Desktop\Shield_AFIMSC_jpg.jpg">
            <a:extLst>
              <a:ext uri="{FF2B5EF4-FFF2-40B4-BE49-F238E27FC236}">
                <a16:creationId xmlns:a16="http://schemas.microsoft.com/office/drawing/2014/main" id="{2EDFA095-5627-4149-B8F1-1BA3D92E0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D75B7-1186-4F68-95CF-62A02F9FA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7E711E-3866-4CBC-96E9-A3B280FD0CD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18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4043" y="1231233"/>
            <a:ext cx="11379200" cy="472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79CF8-8BB6-4C25-8C48-773039E4E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C:\Users\1061378037A\Desktop\Shield_AFIMSC_jpg.jpg">
            <a:extLst>
              <a:ext uri="{FF2B5EF4-FFF2-40B4-BE49-F238E27FC236}">
                <a16:creationId xmlns:a16="http://schemas.microsoft.com/office/drawing/2014/main" id="{6F505BF9-4BFC-4AE0-9674-44EABB226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" y="128213"/>
            <a:ext cx="1219201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E3B56-392A-4E1E-A1F6-396007F92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46" y="128212"/>
            <a:ext cx="1238484" cy="9232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E2899C-21CB-4B57-95B5-ECC52245B90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02763" y="1121788"/>
            <a:ext cx="11186475" cy="0"/>
          </a:xfrm>
          <a:prstGeom prst="line">
            <a:avLst/>
          </a:prstGeom>
          <a:noFill/>
          <a:ln w="76200" cap="flat" cmpd="sng" algn="ctr">
            <a:solidFill>
              <a:srgbClr val="1A15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32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3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iefing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061378037A\Desktop\Shield_AFIMSC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51" y="1480932"/>
            <a:ext cx="5481780" cy="40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27" y="1485619"/>
            <a:ext cx="5639744" cy="41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9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IMSC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t 10">
            <a:extLst>
              <a:ext uri="{FF2B5EF4-FFF2-40B4-BE49-F238E27FC236}">
                <a16:creationId xmlns:a16="http://schemas.microsoft.com/office/drawing/2014/main" id="{B1ED8D15-247A-13E6-C9A7-53C16477AF87}"/>
              </a:ext>
            </a:extLst>
          </p:cNvPr>
          <p:cNvSpPr/>
          <p:nvPr userDrawn="1"/>
        </p:nvSpPr>
        <p:spPr>
          <a:xfrm>
            <a:off x="8317775" y="4828253"/>
            <a:ext cx="967740" cy="96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et 9">
            <a:extLst>
              <a:ext uri="{FF2B5EF4-FFF2-40B4-BE49-F238E27FC236}">
                <a16:creationId xmlns:a16="http://schemas.microsoft.com/office/drawing/2014/main" id="{D4141307-CBAA-918D-3167-B8E1592C2E93}"/>
              </a:ext>
            </a:extLst>
          </p:cNvPr>
          <p:cNvSpPr/>
          <p:nvPr userDrawn="1"/>
        </p:nvSpPr>
        <p:spPr>
          <a:xfrm>
            <a:off x="8630195" y="3881850"/>
            <a:ext cx="967740" cy="96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et 8">
            <a:extLst>
              <a:ext uri="{FF2B5EF4-FFF2-40B4-BE49-F238E27FC236}">
                <a16:creationId xmlns:a16="http://schemas.microsoft.com/office/drawing/2014/main" id="{EF4657B4-DB5E-FC35-E628-ABDCF3E1721F}"/>
              </a:ext>
            </a:extLst>
          </p:cNvPr>
          <p:cNvSpPr/>
          <p:nvPr userDrawn="1"/>
        </p:nvSpPr>
        <p:spPr>
          <a:xfrm>
            <a:off x="8908869" y="2929238"/>
            <a:ext cx="973834" cy="946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et 7">
            <a:extLst>
              <a:ext uri="{FF2B5EF4-FFF2-40B4-BE49-F238E27FC236}">
                <a16:creationId xmlns:a16="http://schemas.microsoft.com/office/drawing/2014/main" id="{302E1894-1C88-81F9-E290-DFA828063FFA}"/>
              </a:ext>
            </a:extLst>
          </p:cNvPr>
          <p:cNvSpPr/>
          <p:nvPr userDrawn="1"/>
        </p:nvSpPr>
        <p:spPr>
          <a:xfrm>
            <a:off x="8630195" y="1957037"/>
            <a:ext cx="967740" cy="967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et 6">
            <a:extLst>
              <a:ext uri="{FF2B5EF4-FFF2-40B4-BE49-F238E27FC236}">
                <a16:creationId xmlns:a16="http://schemas.microsoft.com/office/drawing/2014/main" id="{EEA308EE-F883-7B66-2817-C82DCC8AC627}"/>
              </a:ext>
            </a:extLst>
          </p:cNvPr>
          <p:cNvSpPr/>
          <p:nvPr userDrawn="1"/>
        </p:nvSpPr>
        <p:spPr>
          <a:xfrm>
            <a:off x="8317775" y="958816"/>
            <a:ext cx="967740" cy="967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et 5">
            <a:extLst>
              <a:ext uri="{FF2B5EF4-FFF2-40B4-BE49-F238E27FC236}">
                <a16:creationId xmlns:a16="http://schemas.microsoft.com/office/drawing/2014/main" id="{2753017C-D3B5-EBB3-4054-2CEEAC0B54D3}"/>
              </a:ext>
            </a:extLst>
          </p:cNvPr>
          <p:cNvSpPr/>
          <p:nvPr userDrawn="1"/>
        </p:nvSpPr>
        <p:spPr>
          <a:xfrm>
            <a:off x="2979202" y="4828253"/>
            <a:ext cx="967740" cy="967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et 4">
            <a:extLst>
              <a:ext uri="{FF2B5EF4-FFF2-40B4-BE49-F238E27FC236}">
                <a16:creationId xmlns:a16="http://schemas.microsoft.com/office/drawing/2014/main" id="{9122F387-3341-6DB0-83A4-EC372CDDFBE3}"/>
              </a:ext>
            </a:extLst>
          </p:cNvPr>
          <p:cNvSpPr/>
          <p:nvPr userDrawn="1"/>
        </p:nvSpPr>
        <p:spPr>
          <a:xfrm>
            <a:off x="2698787" y="3881850"/>
            <a:ext cx="967740" cy="967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Det 3">
            <a:extLst>
              <a:ext uri="{FF2B5EF4-FFF2-40B4-BE49-F238E27FC236}">
                <a16:creationId xmlns:a16="http://schemas.microsoft.com/office/drawing/2014/main" id="{79F4B513-E240-4441-B8E3-98C687ABF82C}"/>
              </a:ext>
            </a:extLst>
          </p:cNvPr>
          <p:cNvSpPr/>
          <p:nvPr userDrawn="1"/>
        </p:nvSpPr>
        <p:spPr>
          <a:xfrm>
            <a:off x="2496095" y="2903441"/>
            <a:ext cx="967739" cy="967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Det 2">
            <a:extLst>
              <a:ext uri="{FF2B5EF4-FFF2-40B4-BE49-F238E27FC236}">
                <a16:creationId xmlns:a16="http://schemas.microsoft.com/office/drawing/2014/main" id="{BDBEFB32-CADE-F5B8-9011-855B568F753C}"/>
              </a:ext>
            </a:extLst>
          </p:cNvPr>
          <p:cNvSpPr/>
          <p:nvPr userDrawn="1"/>
        </p:nvSpPr>
        <p:spPr>
          <a:xfrm>
            <a:off x="2698787" y="1922747"/>
            <a:ext cx="967740" cy="967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FSC shield">
            <a:extLst>
              <a:ext uri="{FF2B5EF4-FFF2-40B4-BE49-F238E27FC236}">
                <a16:creationId xmlns:a16="http://schemas.microsoft.com/office/drawing/2014/main" id="{A85A60BE-6EB7-3D95-1CDB-0363C3F8F979}"/>
              </a:ext>
            </a:extLst>
          </p:cNvPr>
          <p:cNvSpPr/>
          <p:nvPr userDrawn="1"/>
        </p:nvSpPr>
        <p:spPr>
          <a:xfrm>
            <a:off x="6670330" y="3541997"/>
            <a:ext cx="1857755" cy="18287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FSFC shield">
            <a:extLst>
              <a:ext uri="{FF2B5EF4-FFF2-40B4-BE49-F238E27FC236}">
                <a16:creationId xmlns:a16="http://schemas.microsoft.com/office/drawing/2014/main" id="{FA6F72FE-F297-AEE9-638E-01AEC9DB0766}"/>
              </a:ext>
            </a:extLst>
          </p:cNvPr>
          <p:cNvSpPr/>
          <p:nvPr userDrawn="1"/>
        </p:nvSpPr>
        <p:spPr>
          <a:xfrm>
            <a:off x="3701579" y="3519138"/>
            <a:ext cx="1938527" cy="182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FICC shield">
            <a:extLst>
              <a:ext uri="{FF2B5EF4-FFF2-40B4-BE49-F238E27FC236}">
                <a16:creationId xmlns:a16="http://schemas.microsoft.com/office/drawing/2014/main" id="{16B4CE24-44C2-E482-3562-7ADF7ED646CF}"/>
              </a:ext>
            </a:extLst>
          </p:cNvPr>
          <p:cNvSpPr/>
          <p:nvPr userDrawn="1"/>
        </p:nvSpPr>
        <p:spPr>
          <a:xfrm>
            <a:off x="6609371" y="1508982"/>
            <a:ext cx="1853183" cy="1828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FCEC shield">
            <a:extLst>
              <a:ext uri="{FF2B5EF4-FFF2-40B4-BE49-F238E27FC236}">
                <a16:creationId xmlns:a16="http://schemas.microsoft.com/office/drawing/2014/main" id="{F658D65C-6B12-2B19-04B1-17DC876921A4}"/>
              </a:ext>
            </a:extLst>
          </p:cNvPr>
          <p:cNvSpPr/>
          <p:nvPr userDrawn="1"/>
        </p:nvSpPr>
        <p:spPr>
          <a:xfrm>
            <a:off x="3762539" y="1504410"/>
            <a:ext cx="1844039" cy="1828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et 1">
            <a:extLst>
              <a:ext uri="{FF2B5EF4-FFF2-40B4-BE49-F238E27FC236}">
                <a16:creationId xmlns:a16="http://schemas.microsoft.com/office/drawing/2014/main" id="{E76A5568-D2DA-9278-E11F-52963D150419}"/>
              </a:ext>
            </a:extLst>
          </p:cNvPr>
          <p:cNvSpPr/>
          <p:nvPr userDrawn="1"/>
        </p:nvSpPr>
        <p:spPr>
          <a:xfrm>
            <a:off x="3027427" y="1017653"/>
            <a:ext cx="871290" cy="850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FIMSC shield">
            <a:extLst>
              <a:ext uri="{FF2B5EF4-FFF2-40B4-BE49-F238E27FC236}">
                <a16:creationId xmlns:a16="http://schemas.microsoft.com/office/drawing/2014/main" id="{CFE71741-6C6A-CB90-2BE2-F8DF4F9BABA2}"/>
              </a:ext>
            </a:extLst>
          </p:cNvPr>
          <p:cNvSpPr/>
          <p:nvPr userDrawn="1"/>
        </p:nvSpPr>
        <p:spPr>
          <a:xfrm>
            <a:off x="4602692" y="2009616"/>
            <a:ext cx="3060191" cy="30190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FIMSC mission">
            <a:extLst>
              <a:ext uri="{FF2B5EF4-FFF2-40B4-BE49-F238E27FC236}">
                <a16:creationId xmlns:a16="http://schemas.microsoft.com/office/drawing/2014/main" id="{10F2B52A-E0B3-F80F-E078-C970CF0A83F9}"/>
              </a:ext>
            </a:extLst>
          </p:cNvPr>
          <p:cNvSpPr/>
          <p:nvPr userDrawn="1"/>
        </p:nvSpPr>
        <p:spPr>
          <a:xfrm>
            <a:off x="4214204" y="5670153"/>
            <a:ext cx="3836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Your Success is Our Mission!</a:t>
            </a:r>
          </a:p>
        </p:txBody>
      </p:sp>
    </p:spTree>
    <p:extLst>
      <p:ext uri="{BB962C8B-B14F-4D97-AF65-F5344CB8AC3E}">
        <p14:creationId xmlns:p14="http://schemas.microsoft.com/office/powerpoint/2010/main" val="26641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105C80-8E13-4E5C-8ECF-A2B049D3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34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2BFD1E6-B6FE-4E71-ABC1-5066C77F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7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AFDB9F3-9F48-4CB8-80A6-6619B269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1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D5D635-380F-41DF-8EBA-75AB8CC0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5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AFDB9F3-9F48-4CB8-80A6-6619B269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D5D635-380F-41DF-8EBA-75AB8CC0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8550" y="1550618"/>
            <a:ext cx="10877252" cy="44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7" tIns="50646" rIns="101287" bIns="50646" numCol="1" anchor="t" anchorCtr="0" compatLnSpc="1">
            <a:prstTxWarp prst="textNoShape">
              <a:avLst/>
            </a:prstTxWarp>
          </a:bodyPr>
          <a:lstStyle>
            <a:lvl1pPr>
              <a:buClrTx/>
              <a:buFont typeface="Arial" pitchFamily="34" charset="0"/>
              <a:buChar char="●"/>
              <a:defRPr sz="2206" i="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‒"/>
              <a:defRPr sz="1765" baseline="0"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‒"/>
              <a:defRPr sz="1765"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‒"/>
              <a:defRPr sz="1765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ctrTitle" idx="4294967295"/>
          </p:nvPr>
        </p:nvSpPr>
        <p:spPr>
          <a:xfrm>
            <a:off x="2308272" y="373194"/>
            <a:ext cx="7901247" cy="8727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65">
                <a:solidFill>
                  <a:schemeClr val="tx1"/>
                </a:solidFill>
                <a:effectLst/>
              </a:rPr>
              <a:t>Click to edit Master title style</a:t>
            </a:r>
            <a:endParaRPr lang="en-US" sz="3265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3689AAC-6A92-4256-A9DD-4B5C0A45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838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14785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AD90-3D9B-4FAD-830F-9FF673137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59"/>
          <p:cNvSpPr txBox="1">
            <a:spLocks noChangeArrowheads="1"/>
          </p:cNvSpPr>
          <p:nvPr userDrawn="1"/>
        </p:nvSpPr>
        <p:spPr bwMode="auto">
          <a:xfrm>
            <a:off x="5215203" y="6483353"/>
            <a:ext cx="109837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effectLst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6287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ACOBS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5200" y="5969000"/>
            <a:ext cx="2337555" cy="3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 bwMode="black">
          <a:xfrm>
            <a:off x="4622422" y="6357515"/>
            <a:ext cx="2337553" cy="29238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AU" sz="1300" dirty="0">
                <a:solidFill>
                  <a:srgbClr val="00338D"/>
                </a:solidFill>
                <a:cs typeface="Arial" pitchFamily="34" charset="0"/>
              </a:rPr>
              <a:t> www.jacobs.com | worldwide</a:t>
            </a:r>
          </a:p>
        </p:txBody>
      </p:sp>
      <p:sp>
        <p:nvSpPr>
          <p:cNvPr id="6" name="Rectangle 5"/>
          <p:cNvSpPr/>
          <p:nvPr userDrawn="1"/>
        </p:nvSpPr>
        <p:spPr bwMode="black">
          <a:xfrm>
            <a:off x="0" y="2782637"/>
            <a:ext cx="12192000" cy="129443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black">
          <a:xfrm>
            <a:off x="431371" y="2904379"/>
            <a:ext cx="7138369" cy="576064"/>
          </a:xfrm>
          <a:prstGeom prst="rect">
            <a:avLst/>
          </a:prstGeom>
          <a:solidFill>
            <a:srgbClr val="00338D"/>
          </a:solidFill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432470" y="3492695"/>
            <a:ext cx="7137052" cy="2880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 b="1" cap="none" baseline="0">
                <a:solidFill>
                  <a:srgbClr val="B3B3B3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2468" y="4221088"/>
            <a:ext cx="7137272" cy="433387"/>
          </a:xfrm>
          <a:prstGeom prst="rect">
            <a:avLst/>
          </a:prstGeom>
        </p:spPr>
        <p:txBody>
          <a:bodyPr lIns="18000" tIns="0" rIns="0" bIns="0" anchor="ctr"/>
          <a:lstStyle>
            <a:lvl1pPr marL="0" indent="0">
              <a:buNone/>
              <a:defRPr sz="1400" baseline="0">
                <a:solidFill>
                  <a:srgbClr val="00338D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AU"/>
          </a:p>
        </p:txBody>
      </p:sp>
      <p:pic>
        <p:nvPicPr>
          <p:cNvPr id="12" name="SKMJACOBS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413" y="5589241"/>
            <a:ext cx="3572184" cy="432047"/>
          </a:xfrm>
          <a:prstGeom prst="rect">
            <a:avLst/>
          </a:prstGeom>
        </p:spPr>
      </p:pic>
      <p:pic>
        <p:nvPicPr>
          <p:cNvPr id="1026" name="Picture 2" descr="T:\Chris\SKMJACOBS\24 Oct 2014\PowerPoint 16 by 9 Default Ima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53"/>
            <a:ext cx="12192001" cy="27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JACOBSGUIMARLOGO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943" y="5563581"/>
            <a:ext cx="4003040" cy="361696"/>
          </a:xfrm>
          <a:prstGeom prst="rect">
            <a:avLst/>
          </a:prstGeom>
        </p:spPr>
      </p:pic>
      <p:pic>
        <p:nvPicPr>
          <p:cNvPr id="14" name="Picture 13" descr="JACOBSMATASISLOGO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215" y="5639272"/>
            <a:ext cx="4112768" cy="382016"/>
          </a:xfrm>
          <a:prstGeom prst="rect">
            <a:avLst/>
          </a:prstGeom>
        </p:spPr>
      </p:pic>
      <p:pic>
        <p:nvPicPr>
          <p:cNvPr id="15" name="Picture 14" descr="JACOBSZATELOGO" hidden="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772" y="5609249"/>
            <a:ext cx="4421632" cy="390144"/>
          </a:xfrm>
          <a:prstGeom prst="rect">
            <a:avLst/>
          </a:prstGeom>
        </p:spPr>
      </p:pic>
      <p:pic>
        <p:nvPicPr>
          <p:cNvPr id="16" name="Picture 15" descr="JFSLLOGO" hidden="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511" y="5624844"/>
            <a:ext cx="1617472" cy="377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CB5A70-838F-487C-ADB9-2238C9FAB18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46" y="4964483"/>
            <a:ext cx="1575529" cy="155461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FEB35FC-8A3A-4B98-B097-1BDB1141F0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6627" y="5025375"/>
            <a:ext cx="1524003" cy="15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A666FF5-2B90-468C-9D96-BCA6ACD497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30000" y="6381770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0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white">
          <a:xfrm>
            <a:off x="728501" y="1268760"/>
            <a:ext cx="9600000" cy="12961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gray">
          <a:xfrm>
            <a:off x="729600" y="2636912"/>
            <a:ext cx="9600000" cy="792088"/>
          </a:xfrm>
          <a:prstGeom prst="rect">
            <a:avLst/>
          </a:prstGeom>
        </p:spPr>
        <p:txBody>
          <a:bodyPr lIns="18000" tIns="0" rIns="0" bIns="0" anchor="t"/>
          <a:lstStyle>
            <a:lvl1pPr marL="0" indent="0" algn="l">
              <a:buNone/>
              <a:defRPr sz="1600" b="1" cap="none" baseline="0">
                <a:solidFill>
                  <a:srgbClr val="B3B3B3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7" name="SKMJACOBSLOGO" hidden="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3927" y="5543122"/>
            <a:ext cx="4526744" cy="4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JACOBSGUIMARLO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343" y="5624416"/>
            <a:ext cx="4003048" cy="361697"/>
          </a:xfrm>
          <a:prstGeom prst="rect">
            <a:avLst/>
          </a:prstGeom>
        </p:spPr>
      </p:pic>
      <p:pic>
        <p:nvPicPr>
          <p:cNvPr id="14" name="Picture 13" descr="JACOBSMATASISLOGO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615" y="5639272"/>
            <a:ext cx="4112776" cy="382017"/>
          </a:xfrm>
          <a:prstGeom prst="rect">
            <a:avLst/>
          </a:prstGeom>
        </p:spPr>
      </p:pic>
      <p:pic>
        <p:nvPicPr>
          <p:cNvPr id="15" name="Picture 14" descr="JACOBSZATELOGO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124" y="5610208"/>
            <a:ext cx="4421267" cy="390112"/>
          </a:xfrm>
          <a:prstGeom prst="rect">
            <a:avLst/>
          </a:prstGeom>
        </p:spPr>
      </p:pic>
      <p:pic>
        <p:nvPicPr>
          <p:cNvPr id="16" name="Picture 15" descr="JFSLLOGO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852" y="5614256"/>
            <a:ext cx="1621539" cy="38201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38558" y="6216121"/>
            <a:ext cx="969817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5, 2020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48755" y="6002790"/>
            <a:ext cx="1216635" cy="153888"/>
          </a:xfrm>
          <a:prstGeom prst="rect">
            <a:avLst/>
          </a:prstGeom>
          <a:solidFill>
            <a:srgbClr val="00338D"/>
          </a:solidFill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</a:t>
            </a:r>
            <a:r>
              <a:rPr lang="en-AU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Jacobs</a:t>
            </a:r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5BC968-0E51-490C-A749-3B64CF03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black">
          <a:xfrm>
            <a:off x="0" y="4797152"/>
            <a:ext cx="12192000" cy="2060848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73"/>
            <a:ext cx="12192000" cy="4797425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AU" dirty="0"/>
              <a:t>Click icon to add picture. For image options refer to the PowerPoint guidelines on JacobsConnect.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white">
          <a:xfrm>
            <a:off x="728501" y="5013178"/>
            <a:ext cx="10363200" cy="4320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gray">
          <a:xfrm>
            <a:off x="729952" y="5445224"/>
            <a:ext cx="10358603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 cap="none" baseline="0">
                <a:solidFill>
                  <a:srgbClr val="B3B3B3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SKMJACOBSLOGO" hidden="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03" y="6127011"/>
            <a:ext cx="3062981" cy="3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JACOBSGUIMARLOGO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6" y="6220925"/>
            <a:ext cx="3121159" cy="280416"/>
          </a:xfrm>
          <a:prstGeom prst="rect">
            <a:avLst/>
          </a:prstGeom>
        </p:spPr>
      </p:pic>
      <p:pic>
        <p:nvPicPr>
          <p:cNvPr id="11" name="Picture 10" descr="JACOBSMATASISLOGO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863" y="6212797"/>
            <a:ext cx="3080519" cy="288544"/>
          </a:xfrm>
          <a:prstGeom prst="rect">
            <a:avLst/>
          </a:prstGeom>
        </p:spPr>
      </p:pic>
      <p:pic>
        <p:nvPicPr>
          <p:cNvPr id="12" name="Picture 11" descr="JACOBSZATELOGO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100" y="6145256"/>
            <a:ext cx="2998984" cy="260075"/>
          </a:xfrm>
          <a:prstGeom prst="rect">
            <a:avLst/>
          </a:prstGeom>
        </p:spPr>
      </p:pic>
      <p:pic>
        <p:nvPicPr>
          <p:cNvPr id="13" name="Picture 12" descr="JFSLLOGO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521" y="6163548"/>
            <a:ext cx="1178563" cy="276352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951283" y="5733256"/>
            <a:ext cx="7137272" cy="288032"/>
          </a:xfrm>
          <a:prstGeom prst="rect">
            <a:avLst/>
          </a:prstGeom>
        </p:spPr>
        <p:txBody>
          <a:bodyPr lIns="18000" tIns="0" rIns="0" bIns="0" anchor="ctr"/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AU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DC47078-C871-4ACD-8A82-3B19FBEC75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77" y="212611"/>
            <a:ext cx="1181646" cy="116596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INTEGRITY                                                                    SERVICE                                                                      EXCELLENCE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3983" y="201841"/>
            <a:ext cx="1179634" cy="11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710" r:id="rId3"/>
    <p:sldLayoutId id="2147483662" r:id="rId4"/>
    <p:sldLayoutId id="2147483718" r:id="rId5"/>
    <p:sldLayoutId id="2147483760" r:id="rId6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MMMALOGO" hidden="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384" y="6173787"/>
            <a:ext cx="2826401" cy="684213"/>
          </a:xfrm>
          <a:prstGeom prst="rect">
            <a:avLst/>
          </a:prstGeom>
        </p:spPr>
      </p:pic>
      <p:pic>
        <p:nvPicPr>
          <p:cNvPr id="5" name="SKMCBLOGO" hidden="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266" y="6173788"/>
            <a:ext cx="2675303" cy="315552"/>
          </a:xfrm>
          <a:prstGeom prst="rect">
            <a:avLst/>
          </a:prstGeom>
        </p:spPr>
      </p:pic>
      <p:pic>
        <p:nvPicPr>
          <p:cNvPr id="6" name="SKMENVIROSLOGO" hidden="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6173788"/>
            <a:ext cx="2639517" cy="3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77" y="212611"/>
            <a:ext cx="1181646" cy="116596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INTEGRITY                                                                    SERVICE                                                                      EXCELLENCE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983" y="201841"/>
            <a:ext cx="1179634" cy="118749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667CB8E-A09C-4106-906B-B442FACFC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67801" y="6519864"/>
            <a:ext cx="142419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088E16BE-9852-4E3D-BD06-F160B18C30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51569" y="76200"/>
            <a:ext cx="961259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16025"/>
            <a:ext cx="113792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08000" y="1080263"/>
            <a:ext cx="11176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8" name="Picture 2" descr="C:\Users\1061378037A\Desktop\Shield_AFIMSC_jp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" y="94628"/>
            <a:ext cx="1205568" cy="8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51" y="94628"/>
            <a:ext cx="1219196" cy="9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23">
            <a:extLst>
              <a:ext uri="{FF2B5EF4-FFF2-40B4-BE49-F238E27FC236}">
                <a16:creationId xmlns:a16="http://schemas.microsoft.com/office/drawing/2014/main" id="{9C1277D3-DBC8-46B5-8F93-276FE8A29D2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1080263"/>
            <a:ext cx="11176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85042E-0B6F-418B-86AB-B3712E8708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9" y="68828"/>
            <a:ext cx="1139192" cy="9217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2" descr="C:\Users\1061378037A\Desktop\Shield_AFIMSC_jpg.jpg">
            <a:extLst>
              <a:ext uri="{FF2B5EF4-FFF2-40B4-BE49-F238E27FC236}">
                <a16:creationId xmlns:a16="http://schemas.microsoft.com/office/drawing/2014/main" id="{A1CFABCA-24B5-412F-ABE4-6A19789939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982" y="44361"/>
            <a:ext cx="910805" cy="6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0C72BC-A4E4-43C1-91DF-22EBF87C79D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69" y="365904"/>
            <a:ext cx="877875" cy="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77" y="212611"/>
            <a:ext cx="1181646" cy="116596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INTEGRITY                                                                    SERVICE                                                                      EXCELLENCE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3983" y="201841"/>
            <a:ext cx="1179634" cy="118749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667CB8E-A09C-4106-906B-B442FACFC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hewitt@us.af.mil" TargetMode="External"/><Relationship Id="rId2" Type="http://schemas.openxmlformats.org/officeDocument/2006/relationships/hyperlink" Target="https://www.surveymonkey.com/r/Barnesupdat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kosub@dawsonohana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hewitt@us.af.mi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Caprice.shaw@mass.gov" TargetMode="External"/><Relationship Id="rId5" Type="http://schemas.openxmlformats.org/officeDocument/2006/relationships/hyperlink" Target="mailto:christopher.brown.261@us.af.mil" TargetMode="External"/><Relationship Id="rId4" Type="http://schemas.openxmlformats.org/officeDocument/2006/relationships/hyperlink" Target="mailto:khillman179@gmail.com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.gov/info-details/per-and-polyfluoroalkyl-substances-pfas" TargetMode="External"/><Relationship Id="rId3" Type="http://schemas.openxmlformats.org/officeDocument/2006/relationships/hyperlink" Target="https://www.104fw.ang.af.mil/About/Environmental/" TargetMode="External"/><Relationship Id="rId7" Type="http://schemas.openxmlformats.org/officeDocument/2006/relationships/hyperlink" Target="https://ar.afcec-cloud.af.mil/Search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enix.osd.mil/references/dod/policy-guidance/relative-risk-site-evaluation-primer/RRSE_Primer_Summer1997.pdf" TargetMode="External"/><Relationship Id="rId11" Type="http://schemas.openxmlformats.org/officeDocument/2006/relationships/hyperlink" Target="https://www.afcec.af.mil/WhatWeDo/Environment/Perfluorinated-Compounds/" TargetMode="External"/><Relationship Id="rId5" Type="http://schemas.openxmlformats.org/officeDocument/2006/relationships/hyperlink" Target="https://www.104fw.ang.af.mil/Portals/5/Barnes_RRSE%20Fact%20Sheet%20and%20Scoring%20Summaries_211215.pdf" TargetMode="External"/><Relationship Id="rId10" Type="http://schemas.openxmlformats.org/officeDocument/2006/relationships/hyperlink" Target="https://www.denix.osd.mil/rab/home/" TargetMode="External"/><Relationship Id="rId4" Type="http://schemas.openxmlformats.org/officeDocument/2006/relationships/hyperlink" Target="https://www.104fw.ang.af.mil/About/Restoration-Advisory-Board/" TargetMode="External"/><Relationship Id="rId9" Type="http://schemas.openxmlformats.org/officeDocument/2006/relationships/hyperlink" Target="https://www.cityofwestfield.org/672/PFCs-Information-Update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4fw.ang.af.mil/About/Restoration-Advisory-Boar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83AB61-49EB-476B-AB27-906E6222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meeting will begin soon.</a:t>
            </a:r>
          </a:p>
          <a:p>
            <a:pPr marL="0" indent="0" algn="ctr">
              <a:buNone/>
            </a:pPr>
            <a:r>
              <a:rPr lang="en-US" sz="3200" dirty="0"/>
              <a:t>All participants are on mute.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3EEF6E0-6813-46B5-9CAF-27524A9D3C48}"/>
              </a:ext>
            </a:extLst>
          </p:cNvPr>
          <p:cNvSpPr txBox="1">
            <a:spLocks/>
          </p:cNvSpPr>
          <p:nvPr/>
        </p:nvSpPr>
        <p:spPr bwMode="black">
          <a:xfrm>
            <a:off x="3313" y="1798636"/>
            <a:ext cx="12198824" cy="24685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0" tIns="0" rIns="0" bIns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lang="en-AU" sz="2800" dirty="0">
                <a:solidFill>
                  <a:srgbClr val="FFFFFF"/>
                </a:solidFill>
                <a:latin typeface="Arial"/>
                <a:cs typeface="Arial"/>
              </a:rPr>
              <a:t>	Barnes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Air National Guard </a:t>
            </a:r>
            <a:r>
              <a:rPr lang="en-AU" sz="2800" dirty="0">
                <a:solidFill>
                  <a:srgbClr val="FFFFFF"/>
                </a:solidFill>
                <a:latin typeface="Arial"/>
                <a:cs typeface="Arial"/>
              </a:rPr>
              <a:t>(ANG) Base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Restoration Advisory Board Meeting #12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</a:t>
            </a:r>
            <a:r>
              <a:rPr lang="en-AU" sz="2800" dirty="0">
                <a:solidFill>
                  <a:srgbClr val="FFFFFF"/>
                </a:solidFill>
                <a:latin typeface="Arial"/>
                <a:cs typeface="Arial"/>
              </a:rPr>
              <a:t>July 24, 2025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814DD90-CD35-4FB3-B892-B52C672A598B}"/>
              </a:ext>
            </a:extLst>
          </p:cNvPr>
          <p:cNvSpPr txBox="1">
            <a:spLocks/>
          </p:cNvSpPr>
          <p:nvPr/>
        </p:nvSpPr>
        <p:spPr>
          <a:xfrm>
            <a:off x="838200" y="4572000"/>
            <a:ext cx="10515600" cy="160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9345851-E0F2-4E0A-ABD1-F428BE28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1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745F-0424-4CDF-8B6A-6E9A02225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7010400" cy="1000125"/>
          </a:xfrm>
        </p:spPr>
        <p:txBody>
          <a:bodyPr>
            <a:normAutofit/>
          </a:bodyPr>
          <a:lstStyle/>
          <a:p>
            <a:r>
              <a:rPr lang="en-US" b="1" dirty="0"/>
              <a:t>RAB Business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658F34-F3E3-46E5-9B61-CD20CEC37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3597896"/>
            <a:ext cx="7162800" cy="1431304"/>
          </a:xfrm>
        </p:spPr>
        <p:txBody>
          <a:bodyPr>
            <a:noAutofit/>
          </a:bodyPr>
          <a:lstStyle/>
          <a:p>
            <a:r>
              <a:rPr lang="en-US" sz="2400" dirty="0"/>
              <a:t>Amy Brand, Jacobs</a:t>
            </a:r>
          </a:p>
          <a:p>
            <a:r>
              <a:rPr lang="en-US" sz="2400" dirty="0"/>
              <a:t>Robert Lewis, National Guard Bureau</a:t>
            </a:r>
          </a:p>
          <a:p>
            <a:r>
              <a:rPr lang="en-US" sz="2400" dirty="0"/>
              <a:t>Emma Kosub, Dawson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E7E2-6BD9-448C-BC1A-F930D0FE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B1F5-D2DD-7CF6-65F5-7392DFBB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Assistance for Public Participation (TAPP)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DD046-FF84-B50B-D979-33532E40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0800" cy="4351338"/>
          </a:xfrm>
        </p:spPr>
        <p:txBody>
          <a:bodyPr>
            <a:normAutofit/>
          </a:bodyPr>
          <a:lstStyle/>
          <a:p>
            <a:pPr marL="349250" lvl="1" indent="-3492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FY24 TAPP Grant (#2)</a:t>
            </a:r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0000"/>
              <a:buFont typeface="Calibri" panose="020F0502020204030204" pitchFamily="34" charset="0"/>
              <a:buChar char="–"/>
            </a:pPr>
            <a:r>
              <a:rPr lang="en-US" sz="2400" dirty="0"/>
              <a:t>Final Document and Presentation provided to RAB 06/30</a:t>
            </a:r>
            <a:endParaRPr lang="en-US" sz="2700" dirty="0"/>
          </a:p>
          <a:p>
            <a:pPr marL="349250" marR="0" lvl="1" indent="-3492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FY25 TAPP Grant (#3)</a:t>
            </a:r>
            <a:endParaRPr lang="en-US" sz="2800" dirty="0"/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0000"/>
              <a:buFont typeface="Calibri" panose="020F0502020204030204" pitchFamily="34" charset="0"/>
              <a:buChar char="–"/>
            </a:pPr>
            <a:r>
              <a:rPr lang="en-US" sz="2400" dirty="0"/>
              <a:t>Approved for funding; </a:t>
            </a:r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0000"/>
              <a:buFont typeface="Calibri" panose="020F0502020204030204" pitchFamily="34" charset="0"/>
              <a:buChar char="–"/>
            </a:pPr>
            <a:r>
              <a:rPr lang="en-US" sz="2400" dirty="0"/>
              <a:t>PWS prepared and with contracting</a:t>
            </a:r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0000"/>
              <a:buFont typeface="Calibri" panose="020F0502020204030204" pitchFamily="34" charset="0"/>
              <a:buChar char="–"/>
            </a:pP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1F515-E6E8-8A2C-6E41-5B6B0219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87F3-B202-4131-8CAE-04BCBDF6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RAB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929C-4608-4D88-B6AE-BE7B43C2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9250" indent="-349250"/>
            <a:r>
              <a:rPr lang="en-US" sz="2800" dirty="0"/>
              <a:t>Meeting summary – comments and approval</a:t>
            </a:r>
          </a:p>
          <a:p>
            <a:pPr marL="349250" indent="-349250"/>
            <a:r>
              <a:rPr lang="en-US" sz="2800" dirty="0"/>
              <a:t>Upcoming meetings</a:t>
            </a:r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buSzPct val="70000"/>
              <a:buFont typeface="Calibri" panose="020F0502020204030204" pitchFamily="34" charset="0"/>
              <a:buChar char="–"/>
            </a:pPr>
            <a:r>
              <a:rPr lang="en-US" sz="2400" dirty="0"/>
              <a:t>Fourth Thursday of the month, every 3 months: </a:t>
            </a:r>
            <a:r>
              <a:rPr lang="en-US" sz="2250" dirty="0"/>
              <a:t>January, April, July, October</a:t>
            </a:r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buSzPct val="70000"/>
              <a:buFont typeface="Calibri" panose="020F0502020204030204" pitchFamily="34" charset="0"/>
              <a:buChar char="–"/>
            </a:pPr>
            <a:r>
              <a:rPr lang="en-US" sz="2400" dirty="0"/>
              <a:t>Adjustments to be made when needed</a:t>
            </a:r>
          </a:p>
          <a:p>
            <a:pPr marL="692150" lvl="2" indent="-349250" defTabSz="914400">
              <a:lnSpc>
                <a:spcPct val="100000"/>
              </a:lnSpc>
              <a:spcBef>
                <a:spcPts val="500"/>
              </a:spcBef>
              <a:buSzPct val="70000"/>
              <a:buFont typeface="Calibri" panose="020F0502020204030204" pitchFamily="34" charset="0"/>
              <a:buChar char="–"/>
            </a:pPr>
            <a:r>
              <a:rPr lang="en-US" sz="2400" dirty="0"/>
              <a:t>Upcoming meetings:	</a:t>
            </a:r>
            <a:r>
              <a:rPr lang="en-US" sz="2250" dirty="0"/>
              <a:t>October 23, 2025</a:t>
            </a:r>
          </a:p>
          <a:p>
            <a:pPr marL="685800" lvl="3" indent="0" defTabSz="914400">
              <a:lnSpc>
                <a:spcPct val="100000"/>
              </a:lnSpc>
              <a:spcBef>
                <a:spcPts val="500"/>
              </a:spcBef>
              <a:buSzPct val="70000"/>
              <a:buNone/>
            </a:pPr>
            <a:r>
              <a:rPr lang="en-US" sz="2250" dirty="0"/>
              <a:t>				January 29, 2026 (note, 5</a:t>
            </a:r>
            <a:r>
              <a:rPr lang="en-US" sz="2250" baseline="30000" dirty="0"/>
              <a:t>th</a:t>
            </a:r>
            <a:r>
              <a:rPr lang="en-US" sz="2250" dirty="0"/>
              <a:t> Thursday)</a:t>
            </a:r>
          </a:p>
          <a:p>
            <a:pPr marL="685800" lvl="3" indent="0" defTabSz="914400">
              <a:lnSpc>
                <a:spcPct val="100000"/>
              </a:lnSpc>
              <a:spcBef>
                <a:spcPts val="500"/>
              </a:spcBef>
              <a:buSzPct val="70000"/>
              <a:buNone/>
            </a:pPr>
            <a:r>
              <a:rPr lang="en-US" sz="2250" dirty="0"/>
              <a:t>				April 23, 2026</a:t>
            </a:r>
          </a:p>
          <a:p>
            <a:pPr marL="685800" lvl="3" indent="0" defTabSz="914400">
              <a:lnSpc>
                <a:spcPct val="100000"/>
              </a:lnSpc>
              <a:spcBef>
                <a:spcPts val="500"/>
              </a:spcBef>
              <a:buSzPct val="70000"/>
              <a:buNone/>
            </a:pPr>
            <a:r>
              <a:rPr lang="en-US" sz="2250" dirty="0"/>
              <a:t>				July 23,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072AE-5F41-4C41-8E54-D2F3D10F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9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14B0-F6DD-FF34-18C8-E4736B79B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i="1" dirty="0">
                <a:highlight>
                  <a:srgbClr val="FFFF00"/>
                </a:highlight>
              </a:rPr>
            </a:br>
            <a:br>
              <a:rPr lang="en-US" i="1" dirty="0">
                <a:highlight>
                  <a:srgbClr val="FFFF00"/>
                </a:highlight>
              </a:rPr>
            </a:br>
            <a:br>
              <a:rPr lang="en-US" i="1" dirty="0">
                <a:highlight>
                  <a:srgbClr val="FFFF00"/>
                </a:highlight>
              </a:rPr>
            </a:br>
            <a:br>
              <a:rPr lang="en-US" i="1" dirty="0">
                <a:highlight>
                  <a:srgbClr val="FFFF00"/>
                </a:highlight>
              </a:rPr>
            </a:br>
            <a:br>
              <a:rPr lang="en-US" dirty="0"/>
            </a:br>
            <a:br>
              <a:rPr lang="en-US" dirty="0"/>
            </a:br>
            <a:r>
              <a:rPr lang="en-US" sz="5000" b="1" dirty="0"/>
              <a:t>Barnes ANGB Community Involvement Plan (CIP) Update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0" dirty="0"/>
              <a:t>Emma Kosub</a:t>
            </a:r>
            <a:br>
              <a:rPr lang="en-US" sz="5300" b="0" dirty="0"/>
            </a:br>
            <a:r>
              <a:rPr lang="en-US" sz="2700" b="0" dirty="0"/>
              <a:t>Project Manager</a:t>
            </a:r>
            <a:br>
              <a:rPr lang="en-US" sz="2700" b="0" dirty="0"/>
            </a:br>
            <a:r>
              <a:rPr lang="en-US" sz="2700" b="0" dirty="0"/>
              <a:t>DAWSON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E0586-BF07-96C8-748C-1F72EE0B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3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646D7B-AC0D-01D2-24CB-39FD3CD0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0" y="-228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D607A-53FF-19D9-B39E-EC4B90FF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3"/>
            <a:ext cx="10744200" cy="5121273"/>
          </a:xfrm>
        </p:spPr>
        <p:txBody>
          <a:bodyPr/>
          <a:lstStyle/>
          <a:p>
            <a:pPr marL="457200" indent="-457200"/>
            <a:r>
              <a:rPr lang="en-US" sz="2800" dirty="0"/>
              <a:t>Current Activities: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sz="2400" dirty="0">
                <a:ea typeface="ＭＳ Ｐゴシック" pitchFamily="-112" charset="-128"/>
              </a:rPr>
              <a:t>CIP Finalized on July 1, 2025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sz="2400" dirty="0">
                <a:ea typeface="ＭＳ Ｐゴシック" pitchFamily="-112" charset="-128"/>
              </a:rPr>
              <a:t>Will be uploaded to Administrative Record and available to the public</a:t>
            </a:r>
          </a:p>
          <a:p>
            <a:pPr marL="457200" indent="-457200"/>
            <a:r>
              <a:rPr lang="en-US" sz="2800" dirty="0"/>
              <a:t>Final CIP Overview: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ＭＳ Ｐゴシック" pitchFamily="-112" charset="-128"/>
              </a:rPr>
              <a:t>Interview Methodology: </a:t>
            </a:r>
          </a:p>
          <a:p>
            <a:pPr marL="1025525" lvl="2" indent="-339725"/>
            <a:r>
              <a:rPr lang="en-US" sz="2000" dirty="0">
                <a:highlight>
                  <a:srgbClr val="FFFFFF"/>
                </a:highlight>
              </a:rPr>
              <a:t>Virtual interviews 12/20/24-2/25/25</a:t>
            </a:r>
          </a:p>
          <a:p>
            <a:pPr marL="1371600" lvl="2" indent="-284163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1600" dirty="0">
                <a:highlight>
                  <a:srgbClr val="FFFFFF"/>
                </a:highlight>
              </a:rPr>
              <a:t> </a:t>
            </a:r>
            <a:r>
              <a:rPr lang="en-US" sz="2000" dirty="0">
                <a:ea typeface="ＭＳ Ｐゴシック" pitchFamily="-112" charset="-128"/>
              </a:rPr>
              <a:t>39 local contacts were contacted via email</a:t>
            </a:r>
          </a:p>
          <a:p>
            <a:pPr marL="1025525" lvl="2" indent="-339725"/>
            <a:r>
              <a:rPr lang="en-US" sz="2000" dirty="0">
                <a:highlight>
                  <a:srgbClr val="FFFFFF"/>
                </a:highlight>
              </a:rPr>
              <a:t>RAB members were encouraged to participate and share the survey at 1/30/25 RAB meeting</a:t>
            </a:r>
          </a:p>
          <a:p>
            <a:pPr marL="1025525" lvl="2" indent="-339725"/>
            <a:r>
              <a:rPr lang="en-US" sz="2000" dirty="0">
                <a:highlight>
                  <a:srgbClr val="FFFFFF"/>
                </a:highlight>
              </a:rPr>
              <a:t>Barnes ANGB posted and reposted to the 104</a:t>
            </a:r>
            <a:r>
              <a:rPr lang="en-US" sz="2000" baseline="30000" dirty="0">
                <a:highlight>
                  <a:srgbClr val="FFFFFF"/>
                </a:highlight>
              </a:rPr>
              <a:t>th</a:t>
            </a:r>
            <a:r>
              <a:rPr lang="en-US" sz="2000" dirty="0">
                <a:highlight>
                  <a:srgbClr val="FFFFFF"/>
                </a:highlight>
              </a:rPr>
              <a:t>  Fighter Wing Facebook page sharing to over 18,000 followers</a:t>
            </a:r>
          </a:p>
          <a:p>
            <a:pPr marL="1025525" lvl="2" indent="-339725"/>
            <a:r>
              <a:rPr lang="en-US" sz="2000" dirty="0">
                <a:highlight>
                  <a:srgbClr val="FFFFFF"/>
                </a:highlight>
              </a:rPr>
              <a:t>13 responses were collected</a:t>
            </a: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marL="914400" lvl="2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B2762-1A8C-4913-F5F8-0AB64AFA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6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78F44-DC44-AE7F-D945-4072CA087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AD5C1-EB10-7D12-3ECB-2E6DEA8B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97D03A-B5B8-30D0-0683-27AFBBAB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3"/>
            <a:ext cx="8039100" cy="5121273"/>
          </a:xfrm>
        </p:spPr>
        <p:txBody>
          <a:bodyPr/>
          <a:lstStyle/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marL="914400" lvl="2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79780-E296-9400-B31D-E761FE51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22C12-0AF8-9703-638F-6CE05DF6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769"/>
          <a:stretch/>
        </p:blipFill>
        <p:spPr>
          <a:xfrm>
            <a:off x="647699" y="1524000"/>
            <a:ext cx="7428590" cy="22464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41C2F-6F2C-9317-5154-82A0DE57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1"/>
            <a:ext cx="6567435" cy="36885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598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A1A82-A4BB-E190-4038-B70EBB90E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62DB1E-AA1D-2A07-69DD-F54B25F9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C3868-2E99-C221-DF9E-24F9B23D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3"/>
            <a:ext cx="5638800" cy="5121273"/>
          </a:xfrm>
        </p:spPr>
        <p:txBody>
          <a:bodyPr/>
          <a:lstStyle/>
          <a:p>
            <a:pPr marL="457200" indent="-457200"/>
            <a:r>
              <a:rPr lang="en-US" sz="2400" dirty="0"/>
              <a:t>Communication Preferences: </a:t>
            </a:r>
          </a:p>
          <a:p>
            <a:pPr marL="741363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ea typeface="ＭＳ Ｐゴシック" pitchFamily="-112" charset="-128"/>
              </a:rPr>
              <a:t>Preferred method for receiving information about environmental projects: Email, social media, public notices, website updates, and a livestream event if one were to be offered. </a:t>
            </a:r>
          </a:p>
          <a:p>
            <a:pPr marL="741363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ea typeface="ＭＳ Ｐゴシック" pitchFamily="-112" charset="-128"/>
              </a:rPr>
              <a:t>Preference indicated sharing ERP updates on a quarterly basis, which aligns with RAB meeting frequency.</a:t>
            </a: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marL="914400" lvl="2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B9C2A-4A36-6AB9-4EB8-9CBFB07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1FB10-99C3-DDE6-E71A-DB9230ED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05" t="18330" r="6711"/>
          <a:stretch/>
        </p:blipFill>
        <p:spPr>
          <a:xfrm>
            <a:off x="6477000" y="1457941"/>
            <a:ext cx="4876800" cy="4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9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8451B-664F-13F8-257D-FF88092B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00715-9B01-8B50-4325-672DE45E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15AA2D-20BA-7CEE-7F3C-B1C25050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3"/>
            <a:ext cx="10515600" cy="5121273"/>
          </a:xfrm>
        </p:spPr>
        <p:txBody>
          <a:bodyPr/>
          <a:lstStyle/>
          <a:p>
            <a:pPr marL="457200" lvl="1" indent="-457200" fontAlgn="base">
              <a:spcBef>
                <a:spcPts val="750"/>
              </a:spcBef>
              <a:spcAft>
                <a:spcPct val="0"/>
              </a:spcAft>
            </a:pPr>
            <a:r>
              <a:rPr lang="en-US" sz="2800" dirty="0"/>
              <a:t>Interview Results Continued: </a:t>
            </a:r>
          </a:p>
          <a:p>
            <a:pPr marL="741363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ＭＳ Ｐゴシック" pitchFamily="-112" charset="-128"/>
              </a:rPr>
              <a:t>December 2024 through February 2025 interview respondents indicated that most were not aware of the RAB at Barnes and have not yet attended a meeting. </a:t>
            </a:r>
          </a:p>
          <a:p>
            <a:pPr marL="741363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ＭＳ Ｐゴシック" pitchFamily="-112" charset="-128"/>
              </a:rPr>
              <a:t>When asked how to improve RAB meetings at Barnes ANGB, no comments were received. </a:t>
            </a:r>
          </a:p>
          <a:p>
            <a:pPr marL="741363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ＭＳ Ｐゴシック" pitchFamily="-112" charset="-128"/>
              </a:rPr>
              <a:t>No additional comments were requested from respondents specific to the ERP at this time. </a:t>
            </a:r>
          </a:p>
          <a:p>
            <a:pPr marL="457200" lvl="1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809C6-579A-9056-6B63-8E97AEBD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FE7CB-D954-CBDD-83D7-3741BF2EE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C7151-333E-78E3-BAAF-83082B3C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23E99-87B7-08D3-6C64-547852D1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22" y="1614364"/>
            <a:ext cx="10515600" cy="5121273"/>
          </a:xfrm>
        </p:spPr>
        <p:txBody>
          <a:bodyPr/>
          <a:lstStyle/>
          <a:p>
            <a:pPr marL="457200" lvl="1" indent="-457200" fontAlgn="base">
              <a:spcBef>
                <a:spcPts val="750"/>
              </a:spcBef>
              <a:spcAft>
                <a:spcPct val="0"/>
              </a:spcAft>
            </a:pPr>
            <a:r>
              <a:rPr lang="en-US" sz="2800" dirty="0"/>
              <a:t>Below are aspects of the ERP that interest respondents:</a:t>
            </a:r>
          </a:p>
          <a:p>
            <a:pPr marL="457200" lvl="1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94340-033C-CF36-8484-A92C65B3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F872B-B834-5976-0A4E-FAB0AA10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69" y="2286000"/>
            <a:ext cx="8734079" cy="39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0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2240B-3A72-66DF-72EB-45C7B796A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AB87CA-25A3-0311-DC80-EEA1BF6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4F5556-1552-EFB9-98D5-0E0E44F5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3"/>
            <a:ext cx="10515600" cy="4267197"/>
          </a:xfrm>
        </p:spPr>
        <p:txBody>
          <a:bodyPr>
            <a:normAutofit/>
          </a:bodyPr>
          <a:lstStyle/>
          <a:p>
            <a:pPr marL="457200" lvl="1" indent="-457200" fontAlgn="base">
              <a:lnSpc>
                <a:spcPct val="120000"/>
              </a:lnSpc>
              <a:spcBef>
                <a:spcPts val="750"/>
              </a:spcBef>
            </a:pPr>
            <a:r>
              <a:rPr lang="en-US" sz="3200" dirty="0"/>
              <a:t>Final CIP Overview: </a:t>
            </a:r>
          </a:p>
          <a:p>
            <a:pPr marL="742950" lvl="1" indent="-28575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ＭＳ Ｐゴシック" pitchFamily="-112" charset="-128"/>
              </a:rPr>
              <a:t>Ongoing and Anticipated Activities: </a:t>
            </a:r>
          </a:p>
          <a:p>
            <a:pPr marL="1025525" lvl="2" indent="-284163">
              <a:lnSpc>
                <a:spcPct val="110000"/>
              </a:lnSpc>
            </a:pPr>
            <a:r>
              <a:rPr lang="en-US" sz="2000" dirty="0">
                <a:highlight>
                  <a:srgbClr val="FFFFFF"/>
                </a:highlight>
              </a:rPr>
              <a:t>Establishing points of contact – PAO/RPM;</a:t>
            </a:r>
          </a:p>
          <a:p>
            <a:pPr marL="1025525" lvl="2" indent="-284163">
              <a:lnSpc>
                <a:spcPct val="110000"/>
              </a:lnSpc>
            </a:pPr>
            <a:r>
              <a:rPr lang="en-US" sz="2000" dirty="0">
                <a:highlight>
                  <a:srgbClr val="FFFFFF"/>
                </a:highlight>
              </a:rPr>
              <a:t>Maintaining AR website and IR;</a:t>
            </a:r>
          </a:p>
          <a:p>
            <a:pPr marL="1025525" lvl="2" indent="-284163">
              <a:lnSpc>
                <a:spcPct val="110000"/>
              </a:lnSpc>
            </a:pPr>
            <a:r>
              <a:rPr lang="en-US" sz="2000" dirty="0">
                <a:highlight>
                  <a:srgbClr val="FFFFFF"/>
                </a:highlight>
              </a:rPr>
              <a:t>Distributing Fact Sheets as needed;</a:t>
            </a:r>
          </a:p>
          <a:p>
            <a:pPr marL="1025525" lvl="2" indent="-284163">
              <a:lnSpc>
                <a:spcPct val="110000"/>
              </a:lnSpc>
            </a:pPr>
            <a:r>
              <a:rPr lang="en-US" sz="2000" dirty="0">
                <a:highlight>
                  <a:srgbClr val="FFFFFF"/>
                </a:highlight>
              </a:rPr>
              <a:t>Maintaining mailing lists of interested groups, individuals, local media and federal, state and local officials;</a:t>
            </a:r>
          </a:p>
          <a:p>
            <a:pPr marL="1025525" lvl="2" indent="-284163">
              <a:lnSpc>
                <a:spcPct val="110000"/>
              </a:lnSpc>
            </a:pPr>
            <a:r>
              <a:rPr lang="en-US" sz="2000" dirty="0">
                <a:highlight>
                  <a:srgbClr val="FFFFFF"/>
                </a:highlight>
              </a:rPr>
              <a:t>Placing public notices in local newspapers to announce public comment periods, public meetings, and other pertinent information; and</a:t>
            </a:r>
          </a:p>
          <a:p>
            <a:pPr marL="1025525" lvl="2" indent="-284163">
              <a:lnSpc>
                <a:spcPct val="110000"/>
              </a:lnSpc>
            </a:pPr>
            <a:r>
              <a:rPr lang="en-US" sz="2000" dirty="0">
                <a:highlight>
                  <a:srgbClr val="FFFFFF"/>
                </a:highlight>
              </a:rPr>
              <a:t>Participating in RAB meetings and/or public meetings.</a:t>
            </a:r>
          </a:p>
          <a:p>
            <a:pPr marL="914400" lvl="2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>
              <a:highlight>
                <a:srgbClr val="FFFF00"/>
              </a:highlight>
            </a:endParaRP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4E53D-AD2A-1813-A1F9-2DCD4BA6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2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A4F8-1EA3-47CF-9916-BFBDCD43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D335-5545-459C-9C64-D75C075E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17" y="1578414"/>
            <a:ext cx="10744201" cy="4666375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6:00 PM	Agenda Review and Meeting Logistics 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6:05 PM	Welcome and Introductions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6:10 PM	RAB Business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6:15 PM	Community Involvement Plan Update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6:35 PM	Non-AFFF Due Diligence	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6:45 PM	Environmental Restoration Program Status Update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7:15 PM	Questions and Comments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7:25 PM	Closing Remarks</a:t>
            </a:r>
          </a:p>
          <a:p>
            <a:pPr marL="0" indent="0" defTabSz="914400">
              <a:spcBef>
                <a:spcPts val="1000"/>
              </a:spcBef>
              <a:buNone/>
              <a:tabLst>
                <a:tab pos="1377950" algn="l"/>
              </a:tabLst>
            </a:pPr>
            <a:r>
              <a:rPr lang="en-US" sz="2400" dirty="0"/>
              <a:t>7:30 PM	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DE29B-B8EF-4AC0-A5FA-8DFB362B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0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62CD7-0F02-FBF3-B64F-749FE27BF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54954-2394-B88C-EBDF-F22938F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Barnes ANGB CIP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2A8E-4B13-70B1-DDF3-A0F1F5C1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3"/>
            <a:ext cx="10668000" cy="5257797"/>
          </a:xfrm>
        </p:spPr>
        <p:txBody>
          <a:bodyPr/>
          <a:lstStyle/>
          <a:p>
            <a:pPr marL="457200" lvl="1" indent="-457200" fontAlgn="base">
              <a:lnSpc>
                <a:spcPct val="100000"/>
              </a:lnSpc>
              <a:spcBef>
                <a:spcPts val="750"/>
              </a:spcBef>
            </a:pPr>
            <a:r>
              <a:rPr lang="en-US" sz="3100" dirty="0"/>
              <a:t>Upcoming Activities: </a:t>
            </a:r>
          </a:p>
          <a:p>
            <a:pPr marL="741363" lvl="1" indent="-28575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ea typeface="ＭＳ Ｐゴシック" pitchFamily="-112" charset="-128"/>
              </a:rPr>
              <a:t>Tentative next CIP update expected 2027</a:t>
            </a:r>
          </a:p>
          <a:p>
            <a:pPr marL="1198563" lvl="2" indent="-393700"/>
            <a:r>
              <a:rPr lang="en-US" sz="2200" dirty="0">
                <a:highlight>
                  <a:srgbClr val="FFFFFF"/>
                </a:highlight>
              </a:rPr>
              <a:t>Please share recommendations for future CIP updates: </a:t>
            </a:r>
            <a:r>
              <a:rPr lang="en-US" sz="2000" dirty="0">
                <a:hlinkClick r:id="rId2"/>
              </a:rPr>
              <a:t>https://www.surveymonkey.com/r/Barnesupdate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b="1" i="1" u="sng" dirty="0"/>
          </a:p>
          <a:p>
            <a:pPr marL="0" indent="0" algn="ctr">
              <a:buNone/>
            </a:pPr>
            <a:endParaRPr lang="en-US" sz="1200" b="1" i="1" u="sng" dirty="0"/>
          </a:p>
          <a:p>
            <a:pPr marL="0" indent="0" algn="ctr">
              <a:buNone/>
            </a:pPr>
            <a:r>
              <a:rPr lang="en-US" sz="1800" b="1" i="1" u="sng" dirty="0"/>
              <a:t>Points of contact for Barnes ANGB: 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ea typeface="Arial" panose="020B0604020202020204" pitchFamily="34" charset="0"/>
              </a:rPr>
              <a:t>Public Affairs Officer Email: 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Jerry Hewitt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jerry.hewitt@us.af.mil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ea typeface="Arial" panose="020B0604020202020204" pitchFamily="34" charset="0"/>
              </a:rPr>
              <a:t>Support Contractor Point of Contact: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Emma Kosub: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ekosub@dawsonohana.com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4075A-63B2-1143-46F8-12CC0555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7AD90-3D9B-4FAD-830F-9FF673137E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1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1">
            <a:extLst>
              <a:ext uri="{FF2B5EF4-FFF2-40B4-BE49-F238E27FC236}">
                <a16:creationId xmlns:a16="http://schemas.microsoft.com/office/drawing/2014/main" id="{8F892B55-A444-487E-9C77-FA1232EC2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1616075" cy="4394200"/>
          </a:xfrm>
        </p:spPr>
      </p:pic>
      <p:sp>
        <p:nvSpPr>
          <p:cNvPr id="79875" name="Title 3">
            <a:extLst>
              <a:ext uri="{FF2B5EF4-FFF2-40B4-BE49-F238E27FC236}">
                <a16:creationId xmlns:a16="http://schemas.microsoft.com/office/drawing/2014/main" id="{A2FE9575-D671-43E7-A784-810F37FD4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5" y="223839"/>
            <a:ext cx="8840788" cy="835025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RAB Member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435EE-74D0-4948-839B-34E702196900}"/>
              </a:ext>
            </a:extLst>
          </p:cNvPr>
          <p:cNvSpPr txBox="1"/>
          <p:nvPr/>
        </p:nvSpPr>
        <p:spPr bwMode="gray">
          <a:xfrm>
            <a:off x="4114800" y="1905000"/>
            <a:ext cx="7391400" cy="266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raise your hands and unmute yourself when recognized.</a:t>
            </a:r>
          </a:p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Introduce yourself at the beginning of your question or comment.</a:t>
            </a:r>
          </a:p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limit questions to 2 minutes to give other RAB members an opportunity to participate.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CD591-BE01-46DA-874A-E3CB7598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3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F6F33-2AB1-B9B1-8FAE-28DB07706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20EC-13E6-B5A3-829C-BB67DA45A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Barnes Non-AFFF Due Diligence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C1A8D-EEE3-6DAC-D1B6-633B147A5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1340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/>
              <a:t>Robert Lewis</a:t>
            </a:r>
            <a:br>
              <a:rPr lang="en-US" sz="2400" dirty="0"/>
            </a:br>
            <a:r>
              <a:rPr lang="en-US" sz="2400" dirty="0"/>
              <a:t>National Guard Bureau</a:t>
            </a:r>
          </a:p>
          <a:p>
            <a:r>
              <a:rPr lang="en-US" sz="2400" dirty="0"/>
              <a:t>Craig Johnson</a:t>
            </a:r>
            <a:br>
              <a:rPr lang="en-US" sz="2400" dirty="0"/>
            </a:br>
            <a:r>
              <a:rPr lang="en-US" sz="2400" dirty="0"/>
              <a:t>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68544-F01F-0EBC-26E1-435CCE25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2C6F5-7C1C-E639-3E32-3D85D099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10515601" cy="5066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Team</a:t>
            </a:r>
          </a:p>
          <a:p>
            <a:pPr marL="457200" indent="-457200"/>
            <a:r>
              <a:rPr lang="en-US" altLang="en-US" sz="1800" dirty="0"/>
              <a:t>U.S. Army Corps of Engineers (USACE), Omaha District</a:t>
            </a:r>
          </a:p>
          <a:p>
            <a:pPr marL="457200" indent="-457200"/>
            <a:r>
              <a:rPr lang="en-US" altLang="en-US" sz="1800" dirty="0"/>
              <a:t>Air National Guard (ANG)</a:t>
            </a:r>
          </a:p>
          <a:p>
            <a:pPr marL="457200" indent="-457200"/>
            <a:r>
              <a:rPr lang="en-US" altLang="en-US" sz="1800" dirty="0"/>
              <a:t>EA Engineering, Science, and Technology, Inc., PBC (under contract to USACE)</a:t>
            </a:r>
          </a:p>
          <a:p>
            <a:pPr marL="0" indent="0">
              <a:buNone/>
            </a:pPr>
            <a:r>
              <a:rPr lang="en-US" sz="2400" b="1" dirty="0"/>
              <a:t>Project Objectives</a:t>
            </a:r>
          </a:p>
          <a:p>
            <a:pPr marL="457200" indent="-457200"/>
            <a:r>
              <a:rPr lang="en-US" sz="1800" dirty="0"/>
              <a:t>Determine whether and where potential sources of PFAS other than AFFF, were stored, handled, used or released</a:t>
            </a:r>
          </a:p>
          <a:p>
            <a:pPr marL="457200" indent="-457200"/>
            <a:r>
              <a:rPr lang="en-US" sz="1800" dirty="0"/>
              <a:t>Identify if a potential PFAS release warrants further investigation or if no further PFAS investigation, study, or cleanup is warranted</a:t>
            </a:r>
          </a:p>
          <a:p>
            <a:pPr marL="0" indent="0">
              <a:buNone/>
            </a:pPr>
            <a:r>
              <a:rPr lang="en-US" sz="2400" b="1" dirty="0"/>
              <a:t>Project Tasks</a:t>
            </a:r>
          </a:p>
          <a:p>
            <a:pPr marL="457200" indent="-457200"/>
            <a:r>
              <a:rPr lang="en-US" sz="1800" dirty="0"/>
              <a:t>Conduct historical records search of documents such as Environmental Baseline Surveys</a:t>
            </a:r>
          </a:p>
          <a:p>
            <a:pPr marL="457200" indent="-457200"/>
            <a:r>
              <a:rPr lang="en-US" sz="1800" dirty="0"/>
              <a:t>Interview personnel familiar with the history and operations of the base</a:t>
            </a:r>
          </a:p>
          <a:p>
            <a:pPr marL="457200" indent="-457200"/>
            <a:r>
              <a:rPr lang="en-US" sz="1800" dirty="0"/>
              <a:t>Determine if potential or identified releases of PFAS due to ANG activities require additional investigation</a:t>
            </a:r>
          </a:p>
          <a:p>
            <a:pPr marL="457200" indent="-457200"/>
            <a:r>
              <a:rPr lang="en-US" sz="1800" dirty="0"/>
              <a:t>Prepare research reports for each ANG installation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B27A6-DD5A-C8AA-74AF-3EE76326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F34B1-FAB9-4201-AB98-B606B84551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030414-BA15-6DDA-A480-51E26A81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7419"/>
            <a:ext cx="8458199" cy="1014761"/>
          </a:xfrm>
        </p:spPr>
        <p:txBody>
          <a:bodyPr>
            <a:noAutofit/>
          </a:bodyPr>
          <a:lstStyle/>
          <a:p>
            <a:r>
              <a:rPr lang="en-US" sz="3600" b="1" dirty="0"/>
              <a:t>Barnes ANGB non-AFFF PFAS Due Diligence</a:t>
            </a:r>
          </a:p>
        </p:txBody>
      </p:sp>
    </p:spTree>
    <p:extLst>
      <p:ext uri="{BB962C8B-B14F-4D97-AF65-F5344CB8AC3E}">
        <p14:creationId xmlns:p14="http://schemas.microsoft.com/office/powerpoint/2010/main" val="85542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3402-BAB6-B255-A82D-8ACD8703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52400"/>
            <a:ext cx="8991599" cy="1014761"/>
          </a:xfrm>
        </p:spPr>
        <p:txBody>
          <a:bodyPr>
            <a:noAutofit/>
          </a:bodyPr>
          <a:lstStyle/>
          <a:p>
            <a:r>
              <a:rPr lang="en-US" sz="3600" b="1" dirty="0"/>
              <a:t>Barnes ANGB non-AFFF PFAS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F144D-1ADC-006E-1CDD-56FFE0DC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524000"/>
            <a:ext cx="10591801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Research Summary:</a:t>
            </a:r>
          </a:p>
          <a:p>
            <a:pPr marL="457200" marR="698500" indent="-457200"/>
            <a:r>
              <a:rPr lang="en-US" sz="2000" dirty="0"/>
              <a:t>Administrative Record Documents digitally searched 658 documents/reports, reviewed other applicable documents, 11 primary documents evaluated</a:t>
            </a:r>
          </a:p>
          <a:p>
            <a:pPr marL="457200" indent="-457200"/>
            <a:r>
              <a:rPr lang="en-US" sz="2000" dirty="0"/>
              <a:t>Over 113 shops/locations within Barnes ANGB  </a:t>
            </a:r>
          </a:p>
          <a:p>
            <a:pPr marL="457200" indent="-457200"/>
            <a:r>
              <a:rPr lang="en-US" sz="2000" dirty="0"/>
              <a:t>Barnes ANGB Environmental Manager was interviewed</a:t>
            </a:r>
          </a:p>
          <a:p>
            <a:pPr marL="457200" indent="-457200"/>
            <a:r>
              <a:rPr lang="en-US" sz="2000" dirty="0"/>
              <a:t>5 shops/locations recommended for further evaluation</a:t>
            </a:r>
          </a:p>
          <a:p>
            <a:pPr marL="114300" marR="698500" indent="0" algn="just"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698500" indent="0" algn="just" fontAlgn="base"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Schedule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en-US" sz="2000" dirty="0"/>
              <a:t>Draft Due Diligence Report February 28, 2025</a:t>
            </a:r>
          </a:p>
          <a:p>
            <a:pPr marL="457200" indent="-457200"/>
            <a:r>
              <a:rPr lang="en-US" sz="2000" dirty="0"/>
              <a:t>Draft Final Due Diligence anticipated August 2025</a:t>
            </a:r>
          </a:p>
          <a:p>
            <a:pPr marL="457200" indent="-457200"/>
            <a:r>
              <a:rPr lang="en-US" sz="2000" dirty="0"/>
              <a:t>Final Due Diligence anticipated late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70F50-375B-FC23-7916-D90E49A5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F34B1-FAB9-4201-AB98-B606B84551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3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92861-3EE7-534E-8C10-CDE33B24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1">
            <a:extLst>
              <a:ext uri="{FF2B5EF4-FFF2-40B4-BE49-F238E27FC236}">
                <a16:creationId xmlns:a16="http://schemas.microsoft.com/office/drawing/2014/main" id="{F0D601ED-14C2-73F7-9BE0-07CBB8A769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1616075" cy="4394200"/>
          </a:xfrm>
        </p:spPr>
      </p:pic>
      <p:sp>
        <p:nvSpPr>
          <p:cNvPr id="79875" name="Title 3">
            <a:extLst>
              <a:ext uri="{FF2B5EF4-FFF2-40B4-BE49-F238E27FC236}">
                <a16:creationId xmlns:a16="http://schemas.microsoft.com/office/drawing/2014/main" id="{C96A973F-3867-772F-896F-9D32DC43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5" y="223839"/>
            <a:ext cx="8840788" cy="835025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RAB Member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72AB6-3FE3-BB12-6773-23D07E3227C7}"/>
              </a:ext>
            </a:extLst>
          </p:cNvPr>
          <p:cNvSpPr txBox="1"/>
          <p:nvPr/>
        </p:nvSpPr>
        <p:spPr bwMode="gray">
          <a:xfrm>
            <a:off x="4114800" y="1905000"/>
            <a:ext cx="7391400" cy="266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raise your hands and unmute yourself when recognized.</a:t>
            </a:r>
          </a:p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Introduce yourself at the beginning of your question or comment.</a:t>
            </a:r>
          </a:p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limit questions to 2 minutes to give other RAB members an opportunity to participate.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D59F-5D5B-B31F-94CE-8948B6F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5772-9CD5-4773-93EF-4D12A50FB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Environmental Restoration Program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FD203-61BC-4335-B27F-16C3FB3D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Robert Lewis</a:t>
            </a:r>
            <a:br>
              <a:rPr lang="en-US" sz="2400" dirty="0"/>
            </a:br>
            <a:r>
              <a:rPr lang="en-US" sz="2400" dirty="0"/>
              <a:t>National Guard Bureau</a:t>
            </a:r>
            <a:br>
              <a:rPr lang="en-US" sz="2400" dirty="0"/>
            </a:br>
            <a:r>
              <a:rPr lang="en-US" sz="2400" dirty="0"/>
              <a:t>Remedial Project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6D12-677A-4486-8D4E-26E13CD1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20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4999" y="304800"/>
            <a:ext cx="8382001" cy="624001"/>
          </a:xfrm>
        </p:spPr>
        <p:txBody>
          <a:bodyPr>
            <a:noAutofit/>
          </a:bodyPr>
          <a:lstStyle/>
          <a:p>
            <a:r>
              <a:rPr lang="en-AU" sz="3600" b="1" dirty="0"/>
              <a:t>Environmental Restoration Program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26049"/>
            <a:ext cx="10820400" cy="5257800"/>
          </a:xfrm>
        </p:spPr>
        <p:txBody>
          <a:bodyPr>
            <a:normAutofit/>
          </a:bodyPr>
          <a:lstStyle/>
          <a:p>
            <a:pPr marL="339725" indent="-339725" defTabSz="914400">
              <a:spcBef>
                <a:spcPts val="1000"/>
              </a:spcBef>
            </a:pPr>
            <a:r>
              <a:rPr lang="en-AU" sz="2400" dirty="0"/>
              <a:t>Site 2 Current Status</a:t>
            </a:r>
          </a:p>
          <a:p>
            <a:pPr marL="914400" lvl="2" indent="-452438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tabLst>
                <a:tab pos="5035550" algn="l"/>
                <a:tab pos="5486400" algn="l"/>
              </a:tabLst>
            </a:pPr>
            <a:r>
              <a:rPr lang="en-AU" sz="2400" dirty="0"/>
              <a:t>Draft Final Permanent Solution Statement (PSS)</a:t>
            </a:r>
          </a:p>
          <a:p>
            <a:pPr marL="914400" lvl="2" indent="-452438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tabLst>
                <a:tab pos="5035550" algn="l"/>
                <a:tab pos="5486400" algn="l"/>
              </a:tabLst>
            </a:pPr>
            <a:r>
              <a:rPr lang="en-AU" sz="2400" dirty="0"/>
              <a:t>Activity and Use Limitation (AUL) agreed upon with city</a:t>
            </a:r>
          </a:p>
          <a:p>
            <a:pPr marL="914400" lvl="2" indent="-452438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tabLst>
                <a:tab pos="5035550" algn="l"/>
                <a:tab pos="5486400" algn="l"/>
              </a:tabLst>
            </a:pPr>
            <a:r>
              <a:rPr lang="en-AU" sz="2400" dirty="0"/>
              <a:t>A Lease Amendment signed with city</a:t>
            </a:r>
          </a:p>
          <a:p>
            <a:pPr marL="339725" indent="-339725" defTabSz="914400">
              <a:spcBef>
                <a:spcPts val="1000"/>
              </a:spcBef>
            </a:pPr>
            <a:r>
              <a:rPr lang="en-AU" sz="2400" dirty="0"/>
              <a:t>PFAS Remedial Investigation (RI)</a:t>
            </a:r>
          </a:p>
          <a:p>
            <a:pPr marL="914400" lvl="2" indent="-452438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tabLst>
                <a:tab pos="5035550" algn="l"/>
                <a:tab pos="5486400" algn="l"/>
              </a:tabLst>
            </a:pPr>
            <a:r>
              <a:rPr lang="en-US" sz="2400" dirty="0"/>
              <a:t>Final UFP-QAPP forthcoming in July 2025</a:t>
            </a:r>
          </a:p>
          <a:p>
            <a:pPr marL="914400" lvl="2" indent="-452438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tabLst>
                <a:tab pos="5035550" algn="l"/>
                <a:tab pos="5486400" algn="l"/>
              </a:tabLst>
            </a:pPr>
            <a:r>
              <a:rPr lang="en-US" sz="2400" dirty="0"/>
              <a:t>Start of field sampling activities pending Access Agreements</a:t>
            </a:r>
          </a:p>
          <a:p>
            <a:pPr marL="914400" lvl="2" indent="-452438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tabLst>
                <a:tab pos="5035550" algn="l"/>
                <a:tab pos="5486400" algn="l"/>
              </a:tabLst>
            </a:pPr>
            <a:endParaRPr lang="en-US" sz="2400" dirty="0"/>
          </a:p>
          <a:p>
            <a:pPr marL="682625" lvl="1" indent="-339725" defTabSz="914400">
              <a:spcBef>
                <a:spcPts val="1000"/>
              </a:spcBef>
            </a:pPr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602B0-8F57-47C0-BF87-3B12E307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4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ED07B-C8D0-6544-9C41-AFF3D5AD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D2B1D3-FC51-4604-8844-293ACC40EC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5977DCC-B6AF-A1D1-8A2B-390C7E39A6AC}"/>
              </a:ext>
            </a:extLst>
          </p:cNvPr>
          <p:cNvGraphicFramePr>
            <a:graphicFrameLocks noGrp="1"/>
          </p:cNvGraphicFramePr>
          <p:nvPr/>
        </p:nvGraphicFramePr>
        <p:xfrm>
          <a:off x="1409702" y="1444623"/>
          <a:ext cx="9372594" cy="4482670"/>
        </p:xfrm>
        <a:graphic>
          <a:graphicData uri="http://schemas.openxmlformats.org/drawingml/2006/table">
            <a:tbl>
              <a:tblPr/>
              <a:tblGrid>
                <a:gridCol w="557730">
                  <a:extLst>
                    <a:ext uri="{9D8B030D-6E8A-4147-A177-3AD203B41FA5}">
                      <a16:colId xmlns:a16="http://schemas.microsoft.com/office/drawing/2014/main" val="1510710836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2539637672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4121517831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3909753189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4184048705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1630208920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335749180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50611133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788326750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4246560857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3224703910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3123997912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1056226438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3272447696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4156066340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1421938387"/>
                    </a:ext>
                  </a:extLst>
                </a:gridCol>
                <a:gridCol w="550929">
                  <a:extLst>
                    <a:ext uri="{9D8B030D-6E8A-4147-A177-3AD203B41FA5}">
                      <a16:colId xmlns:a16="http://schemas.microsoft.com/office/drawing/2014/main" val="2384778682"/>
                    </a:ext>
                  </a:extLst>
                </a:gridCol>
              </a:tblGrid>
              <a:tr h="2380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91680"/>
                  </a:ext>
                </a:extLst>
              </a:tr>
              <a:tr h="2094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23402"/>
                  </a:ext>
                </a:extLst>
              </a:tr>
              <a:tr h="2261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84963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05985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65071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9248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51456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55374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66197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7154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12202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57439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3276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6535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52739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5992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31579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64408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06701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FF58259-8CEA-8B64-CAC1-8D935DB902E8}"/>
              </a:ext>
            </a:extLst>
          </p:cNvPr>
          <p:cNvGrpSpPr/>
          <p:nvPr/>
        </p:nvGrpSpPr>
        <p:grpSpPr>
          <a:xfrm>
            <a:off x="1409702" y="2545455"/>
            <a:ext cx="9372595" cy="1592957"/>
            <a:chOff x="1409702" y="2545455"/>
            <a:chExt cx="9372595" cy="1592957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53443BFE-CEF6-40DB-5524-81C4414A4088}"/>
                </a:ext>
              </a:extLst>
            </p:cNvPr>
            <p:cNvSpPr/>
            <p:nvPr/>
          </p:nvSpPr>
          <p:spPr>
            <a:xfrm>
              <a:off x="1437170" y="3048823"/>
              <a:ext cx="3527938" cy="252213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4000">
                  <a:schemeClr val="accent1">
                    <a:lumMod val="100000"/>
                  </a:schemeClr>
                </a:gs>
                <a:gs pos="78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76200" dist="12700" dir="8100000" sx="105000" sy="105000" kx="800400" algn="br" rotWithShape="0">
                <a:prstClr val="black">
                  <a:alpha val="20000"/>
                </a:prstClr>
              </a:outerShdw>
              <a:softEdge rad="76200"/>
            </a:effectLst>
            <a:scene3d>
              <a:camera prst="orthographicFront"/>
              <a:lightRig rig="threePt" dir="t"/>
            </a:scene3d>
            <a:sp3d extrusionH="101600">
              <a:bevelT w="101600" h="101600"/>
              <a:bevelB w="101600" h="1016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UFP-QAPP </a:t>
              </a:r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5FDCA004-DC20-4322-872C-6B352A6371B4}"/>
                </a:ext>
              </a:extLst>
            </p:cNvPr>
            <p:cNvSpPr/>
            <p:nvPr/>
          </p:nvSpPr>
          <p:spPr>
            <a:xfrm>
              <a:off x="4992576" y="3198161"/>
              <a:ext cx="3023379" cy="273769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4000">
                  <a:schemeClr val="accent1">
                    <a:lumMod val="100000"/>
                  </a:schemeClr>
                </a:gs>
                <a:gs pos="78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softEdge rad="76200"/>
            </a:effectLst>
            <a:scene3d>
              <a:camera prst="orthographicFront"/>
              <a:lightRig rig="threePt" dir="t"/>
            </a:scene3d>
            <a:sp3d extrusionH="101600">
              <a:bevelT w="101600" h="101600"/>
              <a:bevelB w="101600" h="1016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RI Field Work </a:t>
              </a:r>
            </a:p>
          </p:txBody>
        </p:sp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6268333D-1EA6-48B4-A689-EC4EFE36387C}"/>
                </a:ext>
              </a:extLst>
            </p:cNvPr>
            <p:cNvSpPr/>
            <p:nvPr/>
          </p:nvSpPr>
          <p:spPr>
            <a:xfrm>
              <a:off x="1409702" y="2555854"/>
              <a:ext cx="1632602" cy="265833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softEdge rad="76200"/>
            </a:effectLst>
            <a:scene3d>
              <a:camera prst="orthographicFront"/>
              <a:lightRig rig="threePt" dir="t"/>
            </a:scene3d>
            <a:sp3d extrusionH="101600">
              <a:bevelT w="101600" h="101600"/>
              <a:bevelB w="101600" h="1016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FY 24 TAPP Grant </a:t>
              </a:r>
            </a:p>
          </p:txBody>
        </p:sp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9D6FE19D-64BA-41BD-9E8A-6E766073A787}"/>
                </a:ext>
              </a:extLst>
            </p:cNvPr>
            <p:cNvSpPr/>
            <p:nvPr/>
          </p:nvSpPr>
          <p:spPr>
            <a:xfrm>
              <a:off x="8015955" y="3408221"/>
              <a:ext cx="2766342" cy="277737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4000">
                  <a:schemeClr val="accent1">
                    <a:lumMod val="100000"/>
                  </a:schemeClr>
                </a:gs>
                <a:gs pos="78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softEdge rad="76200"/>
            </a:effectLst>
            <a:scene3d>
              <a:camera prst="orthographicFront"/>
              <a:lightRig rig="threePt" dir="t"/>
            </a:scene3d>
            <a:sp3d extrusionH="101600">
              <a:bevelT w="101600" h="101600"/>
              <a:bevelB w="101600" h="1016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 Report </a:t>
              </a:r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2A5107EE-77A1-4128-B1BA-C6B6108B25A0}"/>
                </a:ext>
              </a:extLst>
            </p:cNvPr>
            <p:cNvSpPr/>
            <p:nvPr/>
          </p:nvSpPr>
          <p:spPr>
            <a:xfrm>
              <a:off x="3042304" y="2545455"/>
              <a:ext cx="2213360" cy="273769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softEdge rad="76200"/>
            </a:effectLst>
            <a:scene3d>
              <a:camera prst="orthographicFront"/>
              <a:lightRig rig="threePt" dir="t"/>
            </a:scene3d>
            <a:sp3d extrusionH="101600">
              <a:bevelT w="101600" h="101600"/>
              <a:bevelB w="101600" h="1016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FY 25 TAPP Grant </a:t>
              </a:r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92B37E2D-8885-49F2-9FCC-FB9E6641F328}"/>
                </a:ext>
              </a:extLst>
            </p:cNvPr>
            <p:cNvSpPr/>
            <p:nvPr/>
          </p:nvSpPr>
          <p:spPr>
            <a:xfrm>
              <a:off x="5255664" y="2545455"/>
              <a:ext cx="2213360" cy="273769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softEdge rad="76200"/>
            </a:effectLst>
            <a:scene3d>
              <a:camera prst="orthographicFront"/>
              <a:lightRig rig="threePt" dir="t"/>
            </a:scene3d>
            <a:sp3d extrusionH="101600">
              <a:bevelT w="101600" h="101600"/>
              <a:bevelB w="101600" h="1016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FY 26 TAPP Grant </a:t>
              </a:r>
            </a:p>
          </p:txBody>
        </p:sp>
        <p:sp>
          <p:nvSpPr>
            <p:cNvPr id="38" name="Callout: Bent Line 37">
              <a:extLst>
                <a:ext uri="{FF2B5EF4-FFF2-40B4-BE49-F238E27FC236}">
                  <a16:creationId xmlns:a16="http://schemas.microsoft.com/office/drawing/2014/main" id="{6CDCE5C1-966C-2EB7-7608-542C90DF626A}"/>
                </a:ext>
              </a:extLst>
            </p:cNvPr>
            <p:cNvSpPr/>
            <p:nvPr/>
          </p:nvSpPr>
          <p:spPr>
            <a:xfrm>
              <a:off x="3461042" y="3505200"/>
              <a:ext cx="838200" cy="25221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7036"/>
                <a:gd name="adj6" fmla="val 57576"/>
              </a:avLst>
            </a:prstGeom>
            <a:solidFill>
              <a:schemeClr val="accent4"/>
            </a:solidFill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RAB review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Callout: Bent Line 1">
              <a:extLst>
                <a:ext uri="{FF2B5EF4-FFF2-40B4-BE49-F238E27FC236}">
                  <a16:creationId xmlns:a16="http://schemas.microsoft.com/office/drawing/2014/main" id="{BEDEE8D4-FC70-F566-8D22-A73CB9F4FE60}"/>
                </a:ext>
              </a:extLst>
            </p:cNvPr>
            <p:cNvSpPr/>
            <p:nvPr/>
          </p:nvSpPr>
          <p:spPr>
            <a:xfrm>
              <a:off x="9574848" y="3886200"/>
              <a:ext cx="838200" cy="25221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7036"/>
                <a:gd name="adj6" fmla="val 57576"/>
              </a:avLst>
            </a:prstGeom>
            <a:solidFill>
              <a:schemeClr val="accent4"/>
            </a:solidFill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RAB review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0EF1D5DB-71A9-440A-5602-61CD1433E77B}"/>
              </a:ext>
            </a:extLst>
          </p:cNvPr>
          <p:cNvSpPr txBox="1">
            <a:spLocks/>
          </p:cNvSpPr>
          <p:nvPr/>
        </p:nvSpPr>
        <p:spPr>
          <a:xfrm>
            <a:off x="1904999" y="304800"/>
            <a:ext cx="8382001" cy="624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Barnes Restoration Calendar</a:t>
            </a:r>
          </a:p>
        </p:txBody>
      </p:sp>
    </p:spTree>
    <p:extLst>
      <p:ext uri="{BB962C8B-B14F-4D97-AF65-F5344CB8AC3E}">
        <p14:creationId xmlns:p14="http://schemas.microsoft.com/office/powerpoint/2010/main" val="195872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16CAA-1DC0-FCC3-BC5A-CE24A92F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2BB8-D27E-B941-0FF0-C8E4797B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Fieldwork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BF6D-37CE-C9A0-9158-F84B5339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90"/>
            <a:ext cx="5486400" cy="465727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00FF00"/>
                </a:highlight>
              </a:rPr>
              <a:t>Site Access Agreements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00FF00"/>
                </a:highlight>
              </a:rPr>
              <a:t>Permit compliance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FFFF00"/>
                </a:highlight>
              </a:rPr>
              <a:t>Utility location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FFFF00"/>
                </a:highlight>
              </a:rPr>
              <a:t>Surface soil sampling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Subsurface soil sampling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Surface water and sediment sampling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FFFF00"/>
                </a:highlight>
              </a:rPr>
              <a:t>Vertical aquifer sampling (groundwater)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Groundwater monitoring well installation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Borehole geophysical logging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Piezometer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A9252-727D-6076-B6C7-7CD9EF08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5A5464-4EA2-95C9-E0BD-DE451077F1A5}"/>
              </a:ext>
            </a:extLst>
          </p:cNvPr>
          <p:cNvSpPr txBox="1">
            <a:spLocks/>
          </p:cNvSpPr>
          <p:nvPr/>
        </p:nvSpPr>
        <p:spPr>
          <a:xfrm>
            <a:off x="6477000" y="1690689"/>
            <a:ext cx="5486400" cy="4657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400" dirty="0"/>
              <a:t>Monitoring well development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Groundwater sampling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Groundwater and surface water elevation monitoring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Location surveying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Habitat assessment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FFFF00"/>
                </a:highlight>
              </a:rPr>
              <a:t>Investigation-derived waste management and disposal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highlight>
                  <a:srgbClr val="FFFF00"/>
                </a:highlight>
              </a:rPr>
              <a:t>Field record management and reporting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1F447-6F8D-4F5C-F2D3-EE48417A274F}"/>
              </a:ext>
            </a:extLst>
          </p:cNvPr>
          <p:cNvSpPr txBox="1">
            <a:spLocks/>
          </p:cNvSpPr>
          <p:nvPr/>
        </p:nvSpPr>
        <p:spPr>
          <a:xfrm>
            <a:off x="9220200" y="5762291"/>
            <a:ext cx="2098040" cy="73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800" dirty="0">
                <a:highlight>
                  <a:srgbClr val="00FF00"/>
                </a:highlight>
              </a:rPr>
              <a:t>Green = in progress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>
                <a:highlight>
                  <a:srgbClr val="FFFF00"/>
                </a:highlight>
              </a:rPr>
              <a:t>Yellow = next steps</a:t>
            </a:r>
          </a:p>
        </p:txBody>
      </p:sp>
    </p:spTree>
    <p:extLst>
      <p:ext uri="{BB962C8B-B14F-4D97-AF65-F5344CB8AC3E}">
        <p14:creationId xmlns:p14="http://schemas.microsoft.com/office/powerpoint/2010/main" val="426976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5772-9CD5-4773-93EF-4D12A50FB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Meeting Logistics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FD203-61BC-4335-B27F-16C3FB3D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Amy Brand</a:t>
            </a:r>
          </a:p>
          <a:p>
            <a:r>
              <a:rPr lang="en-US" sz="2400" dirty="0"/>
              <a:t>Jacobs</a:t>
            </a:r>
          </a:p>
          <a:p>
            <a:r>
              <a:rPr lang="en-US" sz="2400" dirty="0"/>
              <a:t>RAB Facilitator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6D12-677A-4486-8D4E-26E13CD1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54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A7EA-6732-6511-C172-7736E4FC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8664-4A63-143B-3B33-8A392150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Fieldwork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3AD80-B14A-875B-E6F0-38506AFC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226D8F-B9F0-DCB0-86B3-E703FF2E2E0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01804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558">
                  <a:extLst>
                    <a:ext uri="{9D8B030D-6E8A-4147-A177-3AD203B41FA5}">
                      <a16:colId xmlns:a16="http://schemas.microsoft.com/office/drawing/2014/main" val="2317956090"/>
                    </a:ext>
                  </a:extLst>
                </a:gridCol>
                <a:gridCol w="4836042">
                  <a:extLst>
                    <a:ext uri="{9D8B030D-6E8A-4147-A177-3AD203B41FA5}">
                      <a16:colId xmlns:a16="http://schemas.microsoft.com/office/drawing/2014/main" val="4071474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2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Access agreements &amp;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Utility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5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Surface soil sampling, round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Background surface soil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August-September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9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August-September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5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Surface soil sampling, round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October-November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3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Subsurface soil sampling, round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October-November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4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Subsurface soil sampling, round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January-February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0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Monitoring well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 2025-January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7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01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8614F-9840-07BD-7F0E-7EB5C800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BB93-0C3B-5D0E-AAD7-1F5E502A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Fieldwork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D7B65-1C80-D966-42F1-126D414F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AA857-C5D4-1E1F-F0B1-A9D1B79A13D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01804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395">
                  <a:extLst>
                    <a:ext uri="{9D8B030D-6E8A-4147-A177-3AD203B41FA5}">
                      <a16:colId xmlns:a16="http://schemas.microsoft.com/office/drawing/2014/main" val="2317956090"/>
                    </a:ext>
                  </a:extLst>
                </a:gridCol>
                <a:gridCol w="4889205">
                  <a:extLst>
                    <a:ext uri="{9D8B030D-6E8A-4147-A177-3AD203B41FA5}">
                      <a16:colId xmlns:a16="http://schemas.microsoft.com/office/drawing/2014/main" val="4071474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2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Groundwater sampling, round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5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Groundwater sampling, round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October-November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Piezometer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October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9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Surface water/ sediment sampling, round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October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5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Surface water/ sediment sampling, round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3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Habitat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0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345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EF678-18B0-0F10-16BC-4031B6A1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74BF-DB99-CC27-5E03-2B8D4989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3810000" cy="1325563"/>
          </a:xfrm>
        </p:spPr>
        <p:txBody>
          <a:bodyPr/>
          <a:lstStyle/>
          <a:p>
            <a:r>
              <a:rPr lang="en-US" b="1" dirty="0"/>
              <a:t>PFAS RI </a:t>
            </a:r>
            <a:br>
              <a:rPr lang="en-US" b="1" dirty="0"/>
            </a:br>
            <a:r>
              <a:rPr lang="en-US" b="1" dirty="0"/>
              <a:t>Site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5564-DD19-9965-5D59-1AC1E2A38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65" y="2057400"/>
            <a:ext cx="4129035" cy="465727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1 – Former Fire Training Area</a:t>
            </a:r>
          </a:p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2 – Former Fire Training Area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AOC 3 – Stormwater Drainage Basin</a:t>
            </a:r>
          </a:p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4 – Hangars 27A and 27B</a:t>
            </a:r>
          </a:p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5 – Former Fire Station</a:t>
            </a:r>
          </a:p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6 – Current Fire Station</a:t>
            </a:r>
          </a:p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7 – Hush House</a:t>
            </a:r>
          </a:p>
          <a:p>
            <a:pPr>
              <a:spcBef>
                <a:spcPts val="8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AOC 8 – Fire Department Equipment Test Area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B2217-3EC0-FBAC-FA17-D7180DB5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656A67-34E9-C503-2896-4A55E9B0CAFC}"/>
              </a:ext>
            </a:extLst>
          </p:cNvPr>
          <p:cNvGrpSpPr/>
          <p:nvPr/>
        </p:nvGrpSpPr>
        <p:grpSpPr>
          <a:xfrm>
            <a:off x="5100320" y="149191"/>
            <a:ext cx="6891655" cy="6211238"/>
            <a:chOff x="7391401" y="2214071"/>
            <a:chExt cx="4600574" cy="41463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927351-19EB-AF51-C60E-1218EB1A5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4" t="7778" r="23489" b="3472"/>
            <a:stretch/>
          </p:blipFill>
          <p:spPr>
            <a:xfrm>
              <a:off x="7391401" y="2214071"/>
              <a:ext cx="4600574" cy="41463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76B31-D4B7-F82E-6E2E-E86E08F675C7}"/>
                </a:ext>
              </a:extLst>
            </p:cNvPr>
            <p:cNvSpPr txBox="1"/>
            <p:nvPr/>
          </p:nvSpPr>
          <p:spPr>
            <a:xfrm>
              <a:off x="7884250" y="3117782"/>
              <a:ext cx="343647" cy="135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0063F2-E964-AE44-BAEC-343E85606EAE}"/>
                </a:ext>
              </a:extLst>
            </p:cNvPr>
            <p:cNvSpPr txBox="1"/>
            <p:nvPr/>
          </p:nvSpPr>
          <p:spPr>
            <a:xfrm>
              <a:off x="8750936" y="3107506"/>
              <a:ext cx="343647" cy="1356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B7F9BD-5BF6-394E-B9B0-C716EC5E9C5C}"/>
                </a:ext>
              </a:extLst>
            </p:cNvPr>
            <p:cNvSpPr txBox="1"/>
            <p:nvPr/>
          </p:nvSpPr>
          <p:spPr>
            <a:xfrm>
              <a:off x="8343844" y="4406578"/>
              <a:ext cx="343647" cy="135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8737DB-180F-E843-DDB5-AC96239FD9EE}"/>
                </a:ext>
              </a:extLst>
            </p:cNvPr>
            <p:cNvSpPr txBox="1"/>
            <p:nvPr/>
          </p:nvSpPr>
          <p:spPr>
            <a:xfrm>
              <a:off x="8168148" y="4767521"/>
              <a:ext cx="343647" cy="135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C166F5-F844-1FAC-3170-871D910D92C7}"/>
                </a:ext>
              </a:extLst>
            </p:cNvPr>
            <p:cNvSpPr txBox="1"/>
            <p:nvPr/>
          </p:nvSpPr>
          <p:spPr>
            <a:xfrm>
              <a:off x="7884249" y="5306317"/>
              <a:ext cx="343647" cy="135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8A795A-F8B5-34D9-CE9E-7AEDDC177FE8}"/>
                </a:ext>
              </a:extLst>
            </p:cNvPr>
            <p:cNvSpPr txBox="1"/>
            <p:nvPr/>
          </p:nvSpPr>
          <p:spPr>
            <a:xfrm>
              <a:off x="10031097" y="5968936"/>
              <a:ext cx="314709" cy="135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8D5B88-8E16-F5AD-4184-5B52B31E32E8}"/>
                </a:ext>
              </a:extLst>
            </p:cNvPr>
            <p:cNvSpPr txBox="1"/>
            <p:nvPr/>
          </p:nvSpPr>
          <p:spPr>
            <a:xfrm>
              <a:off x="10748647" y="5170986"/>
              <a:ext cx="343647" cy="135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F2DCED-D2E9-C857-40C7-01AC8DF6A999}"/>
                </a:ext>
              </a:extLst>
            </p:cNvPr>
            <p:cNvSpPr txBox="1"/>
            <p:nvPr/>
          </p:nvSpPr>
          <p:spPr>
            <a:xfrm>
              <a:off x="10830036" y="5988673"/>
              <a:ext cx="343647" cy="135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" tIns="9144" rIns="27432" bIns="9144" rtlCol="0">
              <a:spAutoFit/>
            </a:bodyPr>
            <a:lstStyle/>
            <a:p>
              <a:r>
                <a:rPr lang="en-US" sz="1200" b="1" dirty="0"/>
                <a:t>AOC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51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6C2E-459E-29B7-A1A0-BD4570DC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43193"/>
            <a:ext cx="4038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Soil Sampling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47063-7774-977A-9350-0728B302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74E04E-A354-E556-2A87-F2A4B94DF96F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373714"/>
          <a:ext cx="5537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884">
                  <a:extLst>
                    <a:ext uri="{9D8B030D-6E8A-4147-A177-3AD203B41FA5}">
                      <a16:colId xmlns:a16="http://schemas.microsoft.com/office/drawing/2014/main" val="2191288842"/>
                    </a:ext>
                  </a:extLst>
                </a:gridCol>
                <a:gridCol w="1210062">
                  <a:extLst>
                    <a:ext uri="{9D8B030D-6E8A-4147-A177-3AD203B41FA5}">
                      <a16:colId xmlns:a16="http://schemas.microsoft.com/office/drawing/2014/main" val="1965658105"/>
                    </a:ext>
                  </a:extLst>
                </a:gridCol>
                <a:gridCol w="2809254">
                  <a:extLst>
                    <a:ext uri="{9D8B030D-6E8A-4147-A177-3AD203B41FA5}">
                      <a16:colId xmlns:a16="http://schemas.microsoft.com/office/drawing/2014/main" val="3865874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Area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No. of Samples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Questions to be Answered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54412038"/>
                  </a:ext>
                </a:extLst>
              </a:tr>
              <a:tr h="1486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did releases of materials containing PFAS occur?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and at what concentrations are PFAS present in soils now?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5761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4807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88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223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938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4392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628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AOC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180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Background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background levels of PFAS in soil?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2129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738CEC-707D-87A6-FD50-8D243359B181}"/>
              </a:ext>
            </a:extLst>
          </p:cNvPr>
          <p:cNvSpPr txBox="1"/>
          <p:nvPr/>
        </p:nvSpPr>
        <p:spPr>
          <a:xfrm>
            <a:off x="265165" y="5952401"/>
            <a:ext cx="508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Subsurface soil borings will be drilled based on surface soil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F938E-4194-A127-FE2C-94E7979A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32" y="1368756"/>
            <a:ext cx="6220368" cy="5068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1C381-32F8-2314-EBFA-E475084A9394}"/>
              </a:ext>
            </a:extLst>
          </p:cNvPr>
          <p:cNvSpPr txBox="1"/>
          <p:nvPr/>
        </p:nvSpPr>
        <p:spPr>
          <a:xfrm>
            <a:off x="11353801" y="6006674"/>
            <a:ext cx="685799" cy="4302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EE213-3537-01CF-F22E-EC4EA8B61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49C4-93C5-828B-24B5-BFFE09D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174192"/>
            <a:ext cx="845312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VAS (Groundwater)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C75A4-C153-BA1D-19E8-3345B17C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8ECE0B-EAB8-E0DD-B496-8620F8D585C4}"/>
              </a:ext>
            </a:extLst>
          </p:cNvPr>
          <p:cNvGraphicFramePr>
            <a:graphicFrameLocks noGrp="1"/>
          </p:cNvGraphicFramePr>
          <p:nvPr/>
        </p:nvGraphicFramePr>
        <p:xfrm>
          <a:off x="311050" y="1499755"/>
          <a:ext cx="586115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50">
                  <a:extLst>
                    <a:ext uri="{9D8B030D-6E8A-4147-A177-3AD203B41FA5}">
                      <a16:colId xmlns:a16="http://schemas.microsoft.com/office/drawing/2014/main" val="21912888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6565810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865874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No. of Loc.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Depths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Questions to be Answered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54412038"/>
                  </a:ext>
                </a:extLst>
              </a:tr>
              <a:tr h="1486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 of groundwater table plus 3 depths based on lithology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spatial and vertical distribution of PFAS in groundwater?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should permanent wells be located and what depth of groundwater they should screen?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57614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3AC5331-257A-F5DD-ED13-FE5113EE453A}"/>
              </a:ext>
            </a:extLst>
          </p:cNvPr>
          <p:cNvGrpSpPr/>
          <p:nvPr/>
        </p:nvGrpSpPr>
        <p:grpSpPr>
          <a:xfrm>
            <a:off x="6705602" y="1398469"/>
            <a:ext cx="5257798" cy="5029204"/>
            <a:chOff x="6599368" y="2099489"/>
            <a:chExt cx="4002592" cy="38285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E03252-A4EC-863D-FD13-F77D619A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230" r="23968"/>
            <a:stretch/>
          </p:blipFill>
          <p:spPr>
            <a:xfrm>
              <a:off x="6599368" y="2099489"/>
              <a:ext cx="3992432" cy="38285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8BE2F-DC0A-E6EB-6F45-51A4BB880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4654" t="91727" r="305" b="1897"/>
            <a:stretch/>
          </p:blipFill>
          <p:spPr>
            <a:xfrm>
              <a:off x="9597754" y="5683921"/>
              <a:ext cx="1004206" cy="24413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A9D73D2-B09F-D874-81C5-2D38301F7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540" y="4991605"/>
            <a:ext cx="6324600" cy="14360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1552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1">
            <a:extLst>
              <a:ext uri="{FF2B5EF4-FFF2-40B4-BE49-F238E27FC236}">
                <a16:creationId xmlns:a16="http://schemas.microsoft.com/office/drawing/2014/main" id="{8F892B55-A444-487E-9C77-FA1232EC2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1616075" cy="4394200"/>
          </a:xfrm>
        </p:spPr>
      </p:pic>
      <p:sp>
        <p:nvSpPr>
          <p:cNvPr id="79875" name="Title 3">
            <a:extLst>
              <a:ext uri="{FF2B5EF4-FFF2-40B4-BE49-F238E27FC236}">
                <a16:creationId xmlns:a16="http://schemas.microsoft.com/office/drawing/2014/main" id="{A2FE9575-D671-43E7-A784-810F37FD4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5" y="223839"/>
            <a:ext cx="8840788" cy="835025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RAB Member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435EE-74D0-4948-839B-34E702196900}"/>
              </a:ext>
            </a:extLst>
          </p:cNvPr>
          <p:cNvSpPr txBox="1"/>
          <p:nvPr/>
        </p:nvSpPr>
        <p:spPr bwMode="gray">
          <a:xfrm>
            <a:off x="4114800" y="1905000"/>
            <a:ext cx="7391400" cy="266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raise your hands and unmute yourself when recognized.</a:t>
            </a:r>
          </a:p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Introduce yourself at the beginning of your question or comment.</a:t>
            </a:r>
          </a:p>
          <a:p>
            <a:pPr marL="339725" indent="-339725" eaLnBrk="0" hangingPunct="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limit questions to 2 minutes to give other RAB members an opportunity to participate.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0B2FC-D4B0-46A8-BBA7-14E8C8C6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1">
            <a:extLst>
              <a:ext uri="{FF2B5EF4-FFF2-40B4-BE49-F238E27FC236}">
                <a16:creationId xmlns:a16="http://schemas.microsoft.com/office/drawing/2014/main" id="{8F892B55-A444-487E-9C77-FA1232EC2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1616075" cy="4394200"/>
          </a:xfrm>
        </p:spPr>
      </p:pic>
      <p:sp>
        <p:nvSpPr>
          <p:cNvPr id="79875" name="Title 3">
            <a:extLst>
              <a:ext uri="{FF2B5EF4-FFF2-40B4-BE49-F238E27FC236}">
                <a16:creationId xmlns:a16="http://schemas.microsoft.com/office/drawing/2014/main" id="{A2FE9575-D671-43E7-A784-810F37FD4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5" y="223839"/>
            <a:ext cx="8840788" cy="835025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Public Questions and Comments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435EE-74D0-4948-839B-34E702196900}"/>
              </a:ext>
            </a:extLst>
          </p:cNvPr>
          <p:cNvSpPr txBox="1"/>
          <p:nvPr/>
        </p:nvSpPr>
        <p:spPr bwMode="gray">
          <a:xfrm>
            <a:off x="3512318" y="2095500"/>
            <a:ext cx="8077200" cy="266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eaLnBrk="0" hangingPunct="0">
              <a:lnSpc>
                <a:spcPct val="80000"/>
              </a:lnSpc>
              <a:spcBef>
                <a:spcPts val="1200"/>
              </a:spcBef>
            </a:pPr>
            <a:r>
              <a:rPr lang="en-US" sz="2800" dirty="0"/>
              <a:t>In person: Raise hand to be recognized</a:t>
            </a:r>
          </a:p>
          <a:p>
            <a:pPr eaLnBrk="0" hangingPunct="0">
              <a:lnSpc>
                <a:spcPct val="80000"/>
              </a:lnSpc>
              <a:spcBef>
                <a:spcPts val="1200"/>
              </a:spcBef>
            </a:pPr>
            <a:r>
              <a:rPr lang="en-US" sz="2800" dirty="0"/>
              <a:t>Online: Submit questions using chat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CD591-BE01-46DA-874A-E3CB7598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4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E892-43D6-4CB5-9515-8132CD81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88927"/>
            <a:ext cx="8382000" cy="701673"/>
          </a:xfrm>
        </p:spPr>
        <p:txBody>
          <a:bodyPr>
            <a:normAutofit/>
          </a:bodyPr>
          <a:lstStyle/>
          <a:p>
            <a:r>
              <a:rPr lang="en-AU" sz="3600" b="1" dirty="0"/>
              <a:t>Contact Information</a:t>
            </a:r>
            <a:endParaRPr lang="en-US" sz="36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971-78F9-4D9D-AECD-AB8047CD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089282-1E5E-4CC1-AD34-99EBE7340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03108"/>
              </p:ext>
            </p:extLst>
          </p:nvPr>
        </p:nvGraphicFramePr>
        <p:xfrm>
          <a:off x="876299" y="1423224"/>
          <a:ext cx="1043940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1">
                  <a:extLst>
                    <a:ext uri="{9D8B030D-6E8A-4147-A177-3AD203B41FA5}">
                      <a16:colId xmlns:a16="http://schemas.microsoft.com/office/drawing/2014/main" val="11532970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6466160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07563919"/>
                    </a:ext>
                  </a:extLst>
                </a:gridCol>
                <a:gridCol w="3771901">
                  <a:extLst>
                    <a:ext uri="{9D8B030D-6E8A-4147-A177-3AD203B41FA5}">
                      <a16:colId xmlns:a16="http://schemas.microsoft.com/office/drawing/2014/main" val="21227931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Fighter Wing, Barnes Air National Guard Base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9538" indent="0" algn="l" defTabSz="685800" rtl="0" eaLnBrk="1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Co-Chair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Commander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Col. David Halasi-kun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9538" indent="0">
                        <a:buNone/>
                      </a:pPr>
                      <a:r>
                        <a:rPr lang="en-AU" sz="1800" dirty="0"/>
                        <a:t>Environmental Manager</a:t>
                      </a:r>
                    </a:p>
                    <a:p>
                      <a:pPr marL="109538" lvl="1" indent="0">
                        <a:buNone/>
                      </a:pPr>
                      <a:r>
                        <a:rPr lang="en-AU" sz="1800" b="1" dirty="0"/>
                        <a:t>Jennifer Baker</a:t>
                      </a:r>
                      <a:endParaRPr lang="en-AU" sz="1800" b="1" dirty="0">
                        <a:cs typeface="Calibri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>
                        <a:buNone/>
                      </a:pPr>
                      <a:r>
                        <a:rPr lang="en-AU" sz="1800" dirty="0"/>
                        <a:t>104</a:t>
                      </a:r>
                      <a:r>
                        <a:rPr lang="en-AU" sz="1800" baseline="30000" dirty="0"/>
                        <a:t>th</a:t>
                      </a:r>
                      <a:r>
                        <a:rPr lang="en-AU" sz="1800" dirty="0"/>
                        <a:t> FW Environmental Manager</a:t>
                      </a:r>
                    </a:p>
                    <a:p>
                      <a:pPr marL="109538" lvl="1" indent="0">
                        <a:buNone/>
                      </a:pPr>
                      <a:r>
                        <a:rPr lang="en-AU" sz="1800" b="1" dirty="0"/>
                        <a:t>Mr. John Richardson</a:t>
                      </a:r>
                      <a:endParaRPr lang="en-AU" sz="1800" b="1" dirty="0">
                        <a:cs typeface="Calibri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Manager</a:t>
                      </a:r>
                    </a:p>
                    <a:p>
                      <a:r>
                        <a:rPr lang="en-US" sz="1800" b="1" dirty="0"/>
                        <a:t>Jay Hewitt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(413) 568-9151 x 698-1202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Jerry.hewitt@us.af.mil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960937"/>
                  </a:ext>
                </a:extLst>
              </a:tr>
              <a:tr h="352214">
                <a:tc gridSpan="4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Community Co-Chair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346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117475" lvl="1" indent="0" algn="ctr">
                        <a:buNone/>
                      </a:pPr>
                      <a:r>
                        <a:rPr lang="en-US" sz="1800" b="1" dirty="0"/>
                        <a:t>Kathleen Hillman	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khillman179@gmail.com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RAB members, please submit questions and comments through your Community Co-Chair</a:t>
                      </a:r>
                    </a:p>
                    <a:p>
                      <a:pPr marL="117475" lvl="1" indent="0" algn="ctr"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61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National Guard Bureau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Massachusetts Department of Environmental Protection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082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120650" lvl="1" indent="0" algn="l" defTabSz="685800" rtl="0" eaLnBrk="1" latinLnBrk="0" hangingPunct="1"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Manager</a:t>
                      </a:r>
                    </a:p>
                    <a:p>
                      <a:pPr marL="120650" lvl="1" indent="0" algn="l" defTabSz="685800" rtl="0" eaLnBrk="1" latinLnBrk="0" hangingPunct="1"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Robert Lewis</a:t>
                      </a:r>
                      <a:br>
                        <a:rPr lang="en-US" sz="1800" b="1" dirty="0"/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(240) 612-8473</a:t>
                      </a:r>
                      <a:br>
                        <a:rPr lang="en-US" sz="1800" dirty="0"/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robert.lewis.100.ctr@us.af.mil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9538" lvl="1" indent="0">
                        <a:buNone/>
                      </a:pPr>
                      <a:r>
                        <a:rPr lang="en-US" sz="1800" b="1" dirty="0"/>
                        <a:t>Caprice Shaw</a:t>
                      </a:r>
                      <a:endParaRPr lang="en-US" sz="1800" b="1" dirty="0">
                        <a:cs typeface="Calibri"/>
                      </a:endParaRPr>
                    </a:p>
                    <a:p>
                      <a:pPr marL="109538" lvl="1" indent="0">
                        <a:buNone/>
                      </a:pPr>
                      <a:r>
                        <a:rPr lang="en-US" sz="1800" dirty="0"/>
                        <a:t>(413) 540-6253</a:t>
                      </a:r>
                      <a:endParaRPr lang="en-US" sz="1800" dirty="0">
                        <a:cs typeface="Calibri" panose="020F0502020204030204"/>
                      </a:endParaRPr>
                    </a:p>
                    <a:p>
                      <a:pPr marL="109538" lvl="1" indent="0">
                        <a:buNone/>
                        <a:tabLst>
                          <a:tab pos="52388" algn="l"/>
                        </a:tabLst>
                      </a:pPr>
                      <a:r>
                        <a:rPr lang="en-US" sz="1800" dirty="0">
                          <a:hlinkClick r:id="rId6"/>
                        </a:rPr>
                        <a:t>Caprice.shaw@mass.gov</a:t>
                      </a:r>
                      <a:r>
                        <a:rPr lang="en-US" sz="1800" dirty="0"/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8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183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70622F0F-0CC1-456E-8734-158AD98A6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42985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Websites 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BEC5-ACFA-48F1-9703-7AE4FE44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" y="1371600"/>
            <a:ext cx="12022373" cy="4958904"/>
          </a:xfrm>
        </p:spPr>
        <p:txBody>
          <a:bodyPr>
            <a:normAutofit fontScale="25000" lnSpcReduction="20000"/>
          </a:bodyPr>
          <a:lstStyle/>
          <a:p>
            <a:pPr marL="57150" indent="0" defTabSz="91440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7200" b="1" dirty="0"/>
              <a:t>Environmental Restoration Program at 104th Fighter Wing 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kern="0" dirty="0">
                <a:solidFill>
                  <a:srgbClr val="000000"/>
                </a:solidFill>
              </a:rPr>
              <a:t>General and Links to PFOS/PFOA Information: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https://www.104fw.ang.af.mil/About/Environmental/</a:t>
            </a:r>
            <a:endParaRPr lang="en-US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kern="0" dirty="0"/>
              <a:t>Restoration Advisory Board</a:t>
            </a:r>
            <a:r>
              <a:rPr lang="en-US" sz="6400" dirty="0"/>
              <a:t>: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https://www.104fw.ang.af.mil/About/Restoration-Advisory-Board/</a:t>
            </a:r>
            <a:endParaRPr lang="en-US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63500" indent="0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None/>
              <a:defRPr/>
            </a:pPr>
            <a:r>
              <a:rPr lang="en-US" sz="7200" b="1" dirty="0"/>
              <a:t>Relative Risk Site Evaluation (RRSE)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kern="0" dirty="0">
                <a:solidFill>
                  <a:srgbClr val="000000"/>
                </a:solidFill>
              </a:rPr>
              <a:t>Barnes RRSE: </a:t>
            </a:r>
            <a:r>
              <a:rPr lang="en-US" sz="6400" dirty="0">
                <a:hlinkClick r:id="rId5"/>
              </a:rPr>
              <a:t>https://www.104fw.ang.af.mil/Portals/5/Barnes_RRSE%20Fact%20Sheet%20and%20Scoring%20Summaries_211215.pdf</a:t>
            </a:r>
            <a:endParaRPr lang="en-US" sz="6400" kern="0" dirty="0">
              <a:solidFill>
                <a:srgbClr val="000000"/>
              </a:solidFill>
            </a:endParaRP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kern="0" dirty="0">
                <a:solidFill>
                  <a:srgbClr val="000000"/>
                </a:solidFill>
              </a:rPr>
              <a:t>RRSE Primer: </a:t>
            </a:r>
            <a:r>
              <a:rPr lang="en-US" sz="6400" dirty="0">
                <a:hlinkClick r:id="rId6"/>
              </a:rPr>
              <a:t>https://www.denix.osd.mil/references/dod/policy-guidance/relative-risk-site-evaluation-primer/RRSE_Primer_Summer1997.pdf</a:t>
            </a:r>
            <a:endParaRPr lang="en-US" sz="6400" kern="0" dirty="0">
              <a:solidFill>
                <a:srgbClr val="000000"/>
              </a:solidFill>
            </a:endParaRPr>
          </a:p>
          <a:p>
            <a:pPr marL="57150" lvl="1" indent="0" defTabSz="91440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7200" b="1" dirty="0"/>
              <a:t>104th Fighter Wing Environmental Administrative Record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https://ar.afcec-cloud.af.mil/Search.aspx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400" kern="0" dirty="0">
                <a:solidFill>
                  <a:srgbClr val="000000"/>
                </a:solidFill>
              </a:rPr>
              <a:t>(Select ANG radio button, select Barnes, and click on search)</a:t>
            </a:r>
          </a:p>
          <a:p>
            <a:pPr marL="57150" lvl="1" indent="0" defTabSz="91440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7200" b="1" dirty="0"/>
              <a:t>MassDEP PFAS Information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https://www.mass.gov/info-details/per-and-polyfluoroalkyl-substances-pfas</a:t>
            </a:r>
            <a:endParaRPr lang="en-US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lvl="1" indent="0" defTabSz="91440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7200" b="1" dirty="0"/>
              <a:t>Westfield Water Department PFAS Information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https://www.cityofwestfield.org/672/PFCs-Information-Updates</a:t>
            </a:r>
            <a:endParaRPr lang="en-US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lvl="1" indent="0" defTabSz="91440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7200" b="1" dirty="0"/>
              <a:t>RAB Rule Handbook and Information on Technical Assistance for Public Participation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https://www.denix.osd.mil/rab/home/</a:t>
            </a:r>
            <a:endParaRPr lang="en-US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lvl="1" indent="0" defTabSz="91440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7200" b="1" dirty="0"/>
              <a:t>Air Force Response to PFOS and PFOA</a:t>
            </a:r>
          </a:p>
          <a:p>
            <a:pPr marL="688975" lvl="1" indent="-282575" defTabSz="91440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‒"/>
              <a:defRPr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https://www.afcec.af.mil/WhatWeDo/Environment/Perfluorinated-Compounds/</a:t>
            </a:r>
            <a:endParaRPr lang="en-US" sz="2400" dirty="0"/>
          </a:p>
          <a:p>
            <a:pPr marL="800100" lvl="2" indent="-400050" defTabSz="9144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en-US" sz="2200" dirty="0"/>
          </a:p>
          <a:p>
            <a:pPr marL="800100" lvl="2" indent="-400050" defTabSz="9144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en-US" sz="2200" dirty="0"/>
          </a:p>
          <a:p>
            <a:pPr marL="0" lvl="1" indent="0">
              <a:buNone/>
              <a:defRPr/>
            </a:pPr>
            <a:endParaRPr lang="en-AU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6C0E5-D26A-4959-9829-8E671F65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37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745F-0424-4CDF-8B6A-6E9A02225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7010400" cy="1000125"/>
          </a:xfrm>
        </p:spPr>
        <p:txBody>
          <a:bodyPr>
            <a:normAutofit/>
          </a:bodyPr>
          <a:lstStyle/>
          <a:p>
            <a:r>
              <a:rPr lang="en-US" b="1" dirty="0"/>
              <a:t>Closing Remarks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658F34-F3E3-46E5-9B61-CD20CEC37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597896"/>
            <a:ext cx="3733799" cy="878647"/>
          </a:xfrm>
        </p:spPr>
        <p:txBody>
          <a:bodyPr>
            <a:noAutofit/>
          </a:bodyPr>
          <a:lstStyle/>
          <a:p>
            <a:r>
              <a:rPr lang="en-US" sz="2400" dirty="0"/>
              <a:t>Kathleen Hillman</a:t>
            </a:r>
          </a:p>
          <a:p>
            <a:r>
              <a:rPr lang="en-US" sz="2400" dirty="0"/>
              <a:t>Col. David Halasi-kun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EE938-D096-4193-BCE3-531F1EF0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Meeting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01763"/>
            <a:ext cx="10820400" cy="4922837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/>
              <a:t>RAB Members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Ask questions at the end of each topic 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Raise hand to be called on to speak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Introduce yourself so that everyone (in room and online) knows who is speaking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Please observe a 2-minute limit to enable other RAB members to participate.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/>
              <a:t>Public Participants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Hold questions to the end of the meeting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In the room, raise hand and introduce yourself when called on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Online, submit questions through the “chat feature” </a:t>
            </a:r>
          </a:p>
          <a:p>
            <a:pPr marL="914400" lvl="1" indent="-452438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Questions will be read and addressed at the end of the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A5691-C418-49B6-802F-EC3C3303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F34B1-FAB9-4201-AB98-B606B84551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121D-28C2-4FC3-8172-A249D728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0800"/>
            <a:ext cx="10515600" cy="1325563"/>
          </a:xfrm>
        </p:spPr>
        <p:txBody>
          <a:bodyPr/>
          <a:lstStyle/>
          <a:p>
            <a:r>
              <a:rPr lang="en-US" sz="4500" b="1" dirty="0"/>
              <a:t>Adjourn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C7A32-B143-4564-A62A-0E179E00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5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2666-FE39-F5DE-FC88-2159AAB2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MS Teams -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2BB8-45B1-5834-5CB3-ED5845FA8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3999"/>
            <a:ext cx="10591800" cy="255236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2600" dirty="0"/>
              <a:t>Camera – </a:t>
            </a:r>
            <a:r>
              <a:rPr lang="en-US" sz="2600" dirty="0">
                <a:solidFill>
                  <a:srgbClr val="FF0000"/>
                </a:solidFill>
              </a:rPr>
              <a:t>Turn OFF </a:t>
            </a:r>
            <a:r>
              <a:rPr lang="en-US" sz="2600" dirty="0"/>
              <a:t>to save bandwidth – presentation will be on screen</a:t>
            </a:r>
          </a:p>
          <a:p>
            <a:pPr>
              <a:spcBef>
                <a:spcPts val="300"/>
              </a:spcBef>
              <a:defRPr/>
            </a:pPr>
            <a:r>
              <a:rPr lang="en-US" sz="2600" dirty="0"/>
              <a:t>Participants – On the lower right, click on </a:t>
            </a:r>
            <a:r>
              <a:rPr lang="en-US" sz="2600" b="1" dirty="0">
                <a:solidFill>
                  <a:srgbClr val="7030A0"/>
                </a:solidFill>
              </a:rPr>
              <a:t>Participants</a:t>
            </a:r>
            <a:r>
              <a:rPr lang="en-US" sz="2600" dirty="0"/>
              <a:t> to open panel</a:t>
            </a:r>
          </a:p>
          <a:p>
            <a:pPr>
              <a:spcBef>
                <a:spcPts val="300"/>
              </a:spcBef>
              <a:defRPr/>
            </a:pPr>
            <a:r>
              <a:rPr lang="en-US" sz="2600" dirty="0"/>
              <a:t>To ask a question:</a:t>
            </a:r>
          </a:p>
          <a:p>
            <a:pPr marL="604838" lvl="1" indent="-258366">
              <a:spcBef>
                <a:spcPts val="563"/>
              </a:spcBef>
              <a:buFont typeface="Calibri" panose="020F0502020204030204" pitchFamily="34" charset="0"/>
              <a:buChar char="–"/>
              <a:defRPr/>
            </a:pPr>
            <a:r>
              <a:rPr lang="en-US" sz="2600" dirty="0"/>
              <a:t>RAB Members - </a:t>
            </a:r>
            <a:r>
              <a:rPr lang="en-US" sz="2600" b="1" dirty="0">
                <a:solidFill>
                  <a:srgbClr val="00B0F0"/>
                </a:solidFill>
              </a:rPr>
              <a:t>Raise hand </a:t>
            </a:r>
            <a:r>
              <a:rPr lang="en-US" sz="2600" dirty="0"/>
              <a:t>to be called on to speak, </a:t>
            </a:r>
            <a:r>
              <a:rPr lang="en-US" sz="2600" dirty="0">
                <a:highlight>
                  <a:srgbClr val="FFFF00"/>
                </a:highlight>
              </a:rPr>
              <a:t>unmute</a:t>
            </a:r>
            <a:r>
              <a:rPr lang="en-US" sz="2600" dirty="0"/>
              <a:t> yourself when called on</a:t>
            </a:r>
          </a:p>
          <a:p>
            <a:pPr marL="604838" lvl="1" indent="-258366">
              <a:spcBef>
                <a:spcPts val="563"/>
              </a:spcBef>
              <a:buFont typeface="Calibri" panose="020F0502020204030204" pitchFamily="34" charset="0"/>
              <a:buChar char="–"/>
              <a:defRPr/>
            </a:pPr>
            <a:r>
              <a:rPr lang="en-US" sz="2600" dirty="0"/>
              <a:t>Public participants – Use </a:t>
            </a:r>
            <a:r>
              <a:rPr lang="en-US" sz="2600" b="1" dirty="0">
                <a:solidFill>
                  <a:srgbClr val="00B050"/>
                </a:solidFill>
              </a:rPr>
              <a:t>Chat </a:t>
            </a:r>
            <a:r>
              <a:rPr lang="en-US" sz="2600" dirty="0"/>
              <a:t>to type your question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0108EF-66B4-43FC-1D45-57D17579A3FE}"/>
              </a:ext>
            </a:extLst>
          </p:cNvPr>
          <p:cNvGrpSpPr/>
          <p:nvPr/>
        </p:nvGrpSpPr>
        <p:grpSpPr>
          <a:xfrm>
            <a:off x="1660602" y="4076361"/>
            <a:ext cx="8870795" cy="2287165"/>
            <a:chOff x="128521" y="3969928"/>
            <a:chExt cx="8870795" cy="22871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356340-1E72-7777-2BDF-C775F7CA1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0924"/>
            <a:stretch/>
          </p:blipFill>
          <p:spPr>
            <a:xfrm>
              <a:off x="128521" y="3969928"/>
              <a:ext cx="8870795" cy="99851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Callout: Bent Line 6">
              <a:extLst>
                <a:ext uri="{FF2B5EF4-FFF2-40B4-BE49-F238E27FC236}">
                  <a16:creationId xmlns:a16="http://schemas.microsoft.com/office/drawing/2014/main" id="{E3F13041-6773-0978-3699-30E2EB56D736}"/>
                </a:ext>
              </a:extLst>
            </p:cNvPr>
            <p:cNvSpPr/>
            <p:nvPr/>
          </p:nvSpPr>
          <p:spPr bwMode="auto">
            <a:xfrm>
              <a:off x="2754436" y="5959470"/>
              <a:ext cx="2356833" cy="297623"/>
            </a:xfrm>
            <a:prstGeom prst="borderCallout2">
              <a:avLst>
                <a:gd name="adj1" fmla="val -3194"/>
                <a:gd name="adj2" fmla="val -460"/>
                <a:gd name="adj3" fmla="val -126633"/>
                <a:gd name="adj4" fmla="val -9017"/>
                <a:gd name="adj5" fmla="val -345418"/>
                <a:gd name="adj6" fmla="val -61724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 Narrow" pitchFamily="34" charset="0"/>
                </a:rPr>
                <a:t>Click to see participants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7ABEC4-8806-339B-BD2A-152F00D10498}"/>
                </a:ext>
              </a:extLst>
            </p:cNvPr>
            <p:cNvSpPr/>
            <p:nvPr/>
          </p:nvSpPr>
          <p:spPr bwMode="auto">
            <a:xfrm>
              <a:off x="802715" y="4350021"/>
              <a:ext cx="631065" cy="584965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" name="Callout: Line 8">
              <a:extLst>
                <a:ext uri="{FF2B5EF4-FFF2-40B4-BE49-F238E27FC236}">
                  <a16:creationId xmlns:a16="http://schemas.microsoft.com/office/drawing/2014/main" id="{8EA682A1-1D08-1FFE-42FB-196F1D6278E6}"/>
                </a:ext>
              </a:extLst>
            </p:cNvPr>
            <p:cNvSpPr/>
            <p:nvPr/>
          </p:nvSpPr>
          <p:spPr bwMode="auto">
            <a:xfrm>
              <a:off x="204734" y="5607562"/>
              <a:ext cx="2022575" cy="297623"/>
            </a:xfrm>
            <a:prstGeom prst="borderCallout1">
              <a:avLst>
                <a:gd name="adj1" fmla="val -5473"/>
                <a:gd name="adj2" fmla="val 12526"/>
                <a:gd name="adj3" fmla="val -218121"/>
                <a:gd name="adj4" fmla="val 13552"/>
              </a:avLst>
            </a:prstGeom>
            <a:solidFill>
              <a:srgbClr val="92D050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 Narrow" pitchFamily="34" charset="0"/>
                </a:rPr>
                <a:t>Click to see chat box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F52828-AE9A-3151-7413-4DC923568048}"/>
                </a:ext>
              </a:extLst>
            </p:cNvPr>
            <p:cNvSpPr/>
            <p:nvPr/>
          </p:nvSpPr>
          <p:spPr bwMode="auto">
            <a:xfrm>
              <a:off x="174758" y="4366747"/>
              <a:ext cx="631065" cy="58496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1DACDD-580A-8F64-4FB2-33FA89B8A61E}"/>
                </a:ext>
              </a:extLst>
            </p:cNvPr>
            <p:cNvSpPr/>
            <p:nvPr/>
          </p:nvSpPr>
          <p:spPr bwMode="auto">
            <a:xfrm>
              <a:off x="1466864" y="4350021"/>
              <a:ext cx="631065" cy="584965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7C043FED-6E61-35F1-D998-2D31C1DCF779}"/>
                </a:ext>
              </a:extLst>
            </p:cNvPr>
            <p:cNvSpPr/>
            <p:nvPr/>
          </p:nvSpPr>
          <p:spPr bwMode="auto">
            <a:xfrm>
              <a:off x="2941270" y="5315143"/>
              <a:ext cx="2022575" cy="297623"/>
            </a:xfrm>
            <a:prstGeom prst="borderCallout1">
              <a:avLst>
                <a:gd name="adj1" fmla="val -5473"/>
                <a:gd name="adj2" fmla="val 12526"/>
                <a:gd name="adj3" fmla="val -148673"/>
                <a:gd name="adj4" fmla="val -45238"/>
              </a:avLst>
            </a:prstGeom>
            <a:solidFill>
              <a:srgbClr val="00B0F0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 Narrow" pitchFamily="34" charset="0"/>
                </a:rPr>
                <a:t>Click to raise hand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F1E98E-C1A2-F761-9D9B-A52B0537C403}"/>
                </a:ext>
              </a:extLst>
            </p:cNvPr>
            <p:cNvGrpSpPr/>
            <p:nvPr/>
          </p:nvGrpSpPr>
          <p:grpSpPr>
            <a:xfrm>
              <a:off x="5406115" y="4337398"/>
              <a:ext cx="631065" cy="584965"/>
              <a:chOff x="4525168" y="3955337"/>
              <a:chExt cx="631065" cy="58496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40C120-B0E8-847E-B4CF-C7BFD2A22D2A}"/>
                  </a:ext>
                </a:extLst>
              </p:cNvPr>
              <p:cNvSpPr/>
              <p:nvPr/>
            </p:nvSpPr>
            <p:spPr bwMode="auto">
              <a:xfrm>
                <a:off x="4525168" y="3955337"/>
                <a:ext cx="631065" cy="58496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92188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D03D95-3B66-90C4-8B6D-CB7624627B8D}"/>
                  </a:ext>
                </a:extLst>
              </p:cNvPr>
              <p:cNvCxnSpPr>
                <a:stCxn id="16" idx="3"/>
                <a:endCxn id="16" idx="7"/>
              </p:cNvCxnSpPr>
              <p:nvPr/>
            </p:nvCxnSpPr>
            <p:spPr bwMode="auto">
              <a:xfrm flipV="1">
                <a:off x="4617585" y="4041003"/>
                <a:ext cx="446231" cy="41363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4BA33E-862C-C0B5-8D09-95297FD3969C}"/>
                </a:ext>
              </a:extLst>
            </p:cNvPr>
            <p:cNvSpPr/>
            <p:nvPr/>
          </p:nvSpPr>
          <p:spPr bwMode="auto">
            <a:xfrm>
              <a:off x="6202731" y="4333907"/>
              <a:ext cx="631065" cy="584965"/>
            </a:xfrm>
            <a:prstGeom prst="ellipse">
              <a:avLst/>
            </a:prstGeom>
            <a:noFill/>
            <a:ln w="38100" cap="flat" cmpd="sng" algn="ctr">
              <a:solidFill>
                <a:srgbClr val="FFFF5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6F312358-49FA-742B-2DE4-F271BD744BD6}"/>
                </a:ext>
              </a:extLst>
            </p:cNvPr>
            <p:cNvSpPr/>
            <p:nvPr/>
          </p:nvSpPr>
          <p:spPr bwMode="auto">
            <a:xfrm>
              <a:off x="6054282" y="5463954"/>
              <a:ext cx="2022575" cy="584838"/>
            </a:xfrm>
            <a:prstGeom prst="borderCallout1">
              <a:avLst>
                <a:gd name="adj1" fmla="val -5473"/>
                <a:gd name="adj2" fmla="val 12526"/>
                <a:gd name="adj3" fmla="val -88559"/>
                <a:gd name="adj4" fmla="val 20029"/>
              </a:avLst>
            </a:prstGeom>
            <a:solidFill>
              <a:srgbClr val="FFFF57"/>
            </a:solidFill>
            <a:ln w="38100" cap="flat" cmpd="sng" algn="ctr">
              <a:solidFill>
                <a:srgbClr val="FFFF5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921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rial Narrow" pitchFamily="34" charset="0"/>
                </a:rPr>
                <a:t>Click to unmute</a:t>
              </a:r>
              <a:br>
                <a:rPr lang="en-US" b="1" dirty="0">
                  <a:latin typeface="Arial Narrow" pitchFamily="34" charset="0"/>
                </a:rPr>
              </a:br>
              <a:r>
                <a:rPr lang="en-US" b="1" dirty="0">
                  <a:latin typeface="Arial Narrow" pitchFamily="34" charset="0"/>
                </a:rPr>
                <a:t>yourself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7D01-6E65-4E05-B0A9-488BC6F0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MS Teams Basics – Telephone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75E5-D18A-40FA-9902-D2501FBF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64" y="1719641"/>
            <a:ext cx="11125200" cy="3842959"/>
          </a:xfrm>
        </p:spPr>
        <p:txBody>
          <a:bodyPr>
            <a:normAutofit/>
          </a:bodyPr>
          <a:lstStyle/>
          <a:p>
            <a:pPr marL="339725" indent="-339725">
              <a:defRPr/>
            </a:pPr>
            <a:r>
              <a:rPr lang="en-US" sz="2800" dirty="0"/>
              <a:t>Follow along on the slide presentation (emailed or download from 104</a:t>
            </a:r>
            <a:r>
              <a:rPr lang="en-US" sz="2800" baseline="30000" dirty="0"/>
              <a:t>th</a:t>
            </a:r>
            <a:r>
              <a:rPr lang="en-US" sz="2800" dirty="0"/>
              <a:t> Fighter Wing website at </a:t>
            </a:r>
            <a:r>
              <a:rPr lang="en-US" sz="2400" dirty="0">
                <a:hlinkClick r:id="rId3"/>
              </a:rPr>
              <a:t>https://www.104fw.ang.af.mil/About/Restoration-Advisory-Board/</a:t>
            </a:r>
            <a:endParaRPr lang="en-US" sz="2400" dirty="0"/>
          </a:p>
          <a:p>
            <a:pPr marL="339725" indent="-339725">
              <a:defRPr/>
            </a:pPr>
            <a:r>
              <a:rPr lang="en-US" sz="2800" dirty="0"/>
              <a:t>Use your phone mute button when not speaking</a:t>
            </a:r>
          </a:p>
          <a:p>
            <a:pPr marL="339725" indent="-339725">
              <a:defRPr/>
            </a:pPr>
            <a:r>
              <a:rPr lang="en-US" sz="2800" dirty="0"/>
              <a:t>Dial *5 to raise hand to be called on to speak after the presentation</a:t>
            </a:r>
          </a:p>
          <a:p>
            <a:pPr marL="914400" lvl="1" indent="-452438">
              <a:spcBef>
                <a:spcPts val="750"/>
              </a:spcBef>
              <a:buFont typeface="Calibri" panose="020F0502020204030204" pitchFamily="34" charset="0"/>
              <a:buChar char="–"/>
              <a:defRPr/>
            </a:pPr>
            <a:r>
              <a:rPr lang="en-US" sz="2400" dirty="0"/>
              <a:t>Use *6 or your phone mute button to unmute and identify yourself when asking a question or making a comment</a:t>
            </a:r>
          </a:p>
          <a:p>
            <a:pPr marL="339725" indent="-339725">
              <a:defRPr/>
            </a:pPr>
            <a:r>
              <a:rPr lang="en-US" sz="2800" dirty="0"/>
              <a:t>Any RAB members using a phone?  Please identify at beginning of meeting</a:t>
            </a:r>
          </a:p>
          <a:p>
            <a:pPr marL="914400" lvl="1" indent="-452438">
              <a:spcBef>
                <a:spcPts val="750"/>
              </a:spcBef>
              <a:buFont typeface="Calibri" panose="020F0502020204030204" pitchFamily="34" charset="0"/>
              <a:buChar char="–"/>
              <a:defRPr/>
            </a:pPr>
            <a:endParaRPr lang="en-US" sz="24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80A9CDD-AE6C-45A0-8858-45821661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9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745F-0424-4CDF-8B6A-6E9A02225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7010400" cy="1000125"/>
          </a:xfrm>
        </p:spPr>
        <p:txBody>
          <a:bodyPr>
            <a:normAutofit/>
          </a:bodyPr>
          <a:lstStyle/>
          <a:p>
            <a:r>
              <a:rPr lang="en-US" b="1" dirty="0"/>
              <a:t>Welcome and Introductions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658F34-F3E3-46E5-9B61-CD20CEC37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3597896"/>
            <a:ext cx="7239000" cy="878647"/>
          </a:xfrm>
        </p:spPr>
        <p:txBody>
          <a:bodyPr>
            <a:noAutofit/>
          </a:bodyPr>
          <a:lstStyle/>
          <a:p>
            <a:r>
              <a:rPr lang="en-US" sz="2400" dirty="0"/>
              <a:t>Kathy Hillman, Community Co-Chair</a:t>
            </a:r>
          </a:p>
          <a:p>
            <a:r>
              <a:rPr lang="en-US" sz="2400" dirty="0"/>
              <a:t>Col. David Halasi-</a:t>
            </a:r>
            <a:r>
              <a:rPr lang="en-US" sz="2400" dirty="0" err="1"/>
              <a:t>kun</a:t>
            </a:r>
            <a:r>
              <a:rPr lang="en-US" sz="2400" dirty="0"/>
              <a:t>, Base Co-Chair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A1656-BCD0-4FC1-9763-B895193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006674"/>
            <a:ext cx="471434" cy="476230"/>
          </a:xfrm>
        </p:spPr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7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FEED-1E48-4419-8271-0C4A7A74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65"/>
            <a:ext cx="10515600" cy="1325563"/>
          </a:xfrm>
        </p:spPr>
        <p:txBody>
          <a:bodyPr/>
          <a:lstStyle/>
          <a:p>
            <a:r>
              <a:rPr lang="en-US" sz="4000" b="1" dirty="0"/>
              <a:t>Welcome and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94C2B-3575-44C2-A707-0BB80DCC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A0D3EF-BC76-4606-A0B6-9E55064D7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69436"/>
              </p:ext>
            </p:extLst>
          </p:nvPr>
        </p:nvGraphicFramePr>
        <p:xfrm>
          <a:off x="527519" y="1303319"/>
          <a:ext cx="10940499" cy="514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418">
                  <a:extLst>
                    <a:ext uri="{9D8B030D-6E8A-4147-A177-3AD203B41FA5}">
                      <a16:colId xmlns:a16="http://schemas.microsoft.com/office/drawing/2014/main" val="586761875"/>
                    </a:ext>
                  </a:extLst>
                </a:gridCol>
                <a:gridCol w="5568081">
                  <a:extLst>
                    <a:ext uri="{9D8B030D-6E8A-4147-A177-3AD203B41FA5}">
                      <a16:colId xmlns:a16="http://schemas.microsoft.com/office/drawing/2014/main" val="3146897095"/>
                    </a:ext>
                  </a:extLst>
                </a:gridCol>
              </a:tblGrid>
              <a:tr h="464874"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Air National Guard Team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08528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Col. David Halasi-kun (Base 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Robert Lewis, National Guard Bureau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58208"/>
                  </a:ext>
                </a:extLst>
              </a:tr>
              <a:tr h="482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Jennifer Baker, 104</a:t>
                      </a:r>
                      <a:r>
                        <a:rPr lang="en-US" sz="18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FW Environmental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Contractors: BB&amp;E, EA, Dawson, Jacobs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52125"/>
                  </a:ext>
                </a:extLst>
              </a:tr>
              <a:tr h="516980"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Community RAB Members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BB&amp;E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17224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Kathleen Hillman, Community Co-Chair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Mary Ann Babinski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27945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 Clark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Sandi Gil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27246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Kristen Mello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Mary O’Connell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66465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Okscin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Representative Kelly Pease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036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Dawn Thomas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Senator John Velis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88812"/>
                  </a:ext>
                </a:extLst>
              </a:tr>
              <a:tr h="402891"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Massachusetts Department of Environmental Protection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77742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Caprice Shaw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Thomas Keefe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51065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Tamara Cardona-Marek,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5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5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FEED-1E48-4419-8271-0C4A7A74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65"/>
            <a:ext cx="10515600" cy="1325563"/>
          </a:xfrm>
        </p:spPr>
        <p:txBody>
          <a:bodyPr/>
          <a:lstStyle/>
          <a:p>
            <a:r>
              <a:rPr lang="en-US" sz="4000" b="1" dirty="0"/>
              <a:t>Welcome and Introductions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A0D3EF-BC76-4606-A0B6-9E55064D7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54038"/>
              </p:ext>
            </p:extLst>
          </p:nvPr>
        </p:nvGraphicFramePr>
        <p:xfrm>
          <a:off x="533400" y="1676400"/>
          <a:ext cx="10934484" cy="45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8408">
                  <a:extLst>
                    <a:ext uri="{9D8B030D-6E8A-4147-A177-3AD203B41FA5}">
                      <a16:colId xmlns:a16="http://schemas.microsoft.com/office/drawing/2014/main" val="58676187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146897095"/>
                    </a:ext>
                  </a:extLst>
                </a:gridCol>
                <a:gridCol w="5449236">
                  <a:extLst>
                    <a:ext uri="{9D8B030D-6E8A-4147-A177-3AD203B41FA5}">
                      <a16:colId xmlns:a16="http://schemas.microsoft.com/office/drawing/2014/main" val="4239222545"/>
                    </a:ext>
                  </a:extLst>
                </a:gridCol>
              </a:tblGrid>
              <a:tr h="136543">
                <a:tc gridSpan="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U.S. Army Corps of Engineers (USACE) Team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08528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Amanda Martin, Project Manager/ Technical Lead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Grace Greenberg, Risk Assessor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58208"/>
                  </a:ext>
                </a:extLst>
              </a:tr>
              <a:tr h="482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Caitlin Brown, Project Chemist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Mike Narcisi, Wetland Ecologist/Soil Scientist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52125"/>
                  </a:ext>
                </a:extLst>
              </a:tr>
              <a:tr h="482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lang="en-US" sz="1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Folan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PhD, PG, LSP, Geologist/Hydrogeologist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Whitney Sauvé, PE, Environmental Engineer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659359"/>
                  </a:ext>
                </a:extLst>
              </a:tr>
              <a:tr h="464874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SRS-Battelle JV Team (USACE Contractor)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06565"/>
                  </a:ext>
                </a:extLst>
              </a:tr>
              <a:tr h="46487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Andrew Barton, Battelle, Project Manager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James Griffin, SRS, Deputy Project Manager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02916"/>
                  </a:ext>
                </a:extLst>
              </a:tr>
              <a:tr h="46487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Zelenevich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Field Lead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22517"/>
                  </a:ext>
                </a:extLst>
              </a:tr>
              <a:tr h="464874">
                <a:tc gridSpan="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Contractors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203013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 Barzyk, BB&amp;E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Emma Kosub, Dawson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27246"/>
                  </a:ext>
                </a:extLst>
              </a:tr>
              <a:tr h="4028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Craig Johnson, EA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Amy Brand, Kathryn Burns, Jacobs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9009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347BE-080A-4B58-A8A4-619353527635}"/>
              </a:ext>
            </a:extLst>
          </p:cNvPr>
          <p:cNvSpPr txBox="1">
            <a:spLocks/>
          </p:cNvSpPr>
          <p:nvPr/>
        </p:nvSpPr>
        <p:spPr>
          <a:xfrm>
            <a:off x="11506201" y="6159074"/>
            <a:ext cx="471434" cy="47623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1D2B1D3-FC51-4604-8844-293ACC40EC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6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porate 16x9 V10">
  <a:themeElements>
    <a:clrScheme name="Jacobs">
      <a:dk1>
        <a:srgbClr val="000000"/>
      </a:dk1>
      <a:lt1>
        <a:srgbClr val="FFFFFF"/>
      </a:lt1>
      <a:dk2>
        <a:srgbClr val="00338D"/>
      </a:dk2>
      <a:lt2>
        <a:srgbClr val="FFFFFF"/>
      </a:lt2>
      <a:accent1>
        <a:srgbClr val="2CC6CE"/>
      </a:accent1>
      <a:accent2>
        <a:srgbClr val="97BC33"/>
      </a:accent2>
      <a:accent3>
        <a:srgbClr val="FFDE00"/>
      </a:accent3>
      <a:accent4>
        <a:srgbClr val="EF821D"/>
      </a:accent4>
      <a:accent5>
        <a:srgbClr val="961334"/>
      </a:accent5>
      <a:accent6>
        <a:srgbClr val="7F7F7F"/>
      </a:accent6>
      <a:hlink>
        <a:srgbClr val="6BA0FF"/>
      </a:hlink>
      <a:folHlink>
        <a:srgbClr val="B5C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-Template-16x9.pptx" id="{AD53BCDA-60B3-4B63-9327-E16A4D8E51B9}" vid="{517D9511-C19C-4F8C-B0AE-854DB2A44F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24EB2D57E4D847B7CF6DF9FB3E5F40" ma:contentTypeVersion="8" ma:contentTypeDescription="Create a new document." ma:contentTypeScope="" ma:versionID="cf55ca53c733d2e23bc769e3246bfd6c">
  <xsd:schema xmlns:xsd="http://www.w3.org/2001/XMLSchema" xmlns:xs="http://www.w3.org/2001/XMLSchema" xmlns:p="http://schemas.microsoft.com/office/2006/metadata/properties" xmlns:ns2="7755bee3-4137-47ff-afa4-b246ae2a7506" targetNamespace="http://schemas.microsoft.com/office/2006/metadata/properties" ma:root="true" ma:fieldsID="fb4c794bfbfbcf3bbc580e0f4a7f4cd4" ns2:_="">
    <xsd:import namespace="7755bee3-4137-47ff-afa4-b246ae2a75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5bee3-4137-47ff-afa4-b246ae2a7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15BEB3-609C-4084-A1CF-9023C0252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55bee3-4137-47ff-afa4-b246ae2a75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0A108-9832-4CC9-A8EE-5BE169BB5D6E}">
  <ds:schemaRefs>
    <ds:schemaRef ds:uri="http://purl.org/dc/elements/1.1/"/>
    <ds:schemaRef ds:uri="7f792e7f-cc2b-46c3-a221-b765ddea9ba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8ca2015b-1270-41a8-9966-06a19c2d4f3a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2FD845-1A0D-4AF6-9725-3BE5FE6FA0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20252</TotalTime>
  <Words>2737</Words>
  <Application>Microsoft Office PowerPoint</Application>
  <PresentationFormat>Widescreen</PresentationFormat>
  <Paragraphs>712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Calibri Light</vt:lpstr>
      <vt:lpstr>Copperplate Gothic Light</vt:lpstr>
      <vt:lpstr>Tahoma</vt:lpstr>
      <vt:lpstr>Times New Roman</vt:lpstr>
      <vt:lpstr>Wingdings</vt:lpstr>
      <vt:lpstr>Office Theme</vt:lpstr>
      <vt:lpstr>Corporate 16x9 V10</vt:lpstr>
      <vt:lpstr>Office Theme</vt:lpstr>
      <vt:lpstr>1_blank</vt:lpstr>
      <vt:lpstr>1_Office Theme</vt:lpstr>
      <vt:lpstr>PowerPoint Presentation</vt:lpstr>
      <vt:lpstr>Agenda</vt:lpstr>
      <vt:lpstr>Meeting Logistics</vt:lpstr>
      <vt:lpstr>Meeting Guidelines</vt:lpstr>
      <vt:lpstr>MS Teams - Computer</vt:lpstr>
      <vt:lpstr>MS Teams Basics – Telephone Participants</vt:lpstr>
      <vt:lpstr>Welcome and Introductions</vt:lpstr>
      <vt:lpstr>Welcome and Introductions</vt:lpstr>
      <vt:lpstr>Welcome and Introductions</vt:lpstr>
      <vt:lpstr>RAB Business </vt:lpstr>
      <vt:lpstr>Technical Assistance for Public Participation (TAPP) Grant</vt:lpstr>
      <vt:lpstr>RAB Business</vt:lpstr>
      <vt:lpstr>      Barnes ANGB Community Involvement Plan (CIP) Update   Emma Kosub Project Manager DAWSON</vt:lpstr>
      <vt:lpstr>Barnes ANGB CIP Update</vt:lpstr>
      <vt:lpstr>Barnes ANGB CIP Update</vt:lpstr>
      <vt:lpstr>Barnes ANGB CIP Update</vt:lpstr>
      <vt:lpstr>Barnes ANGB CIP Update</vt:lpstr>
      <vt:lpstr>Barnes ANGB CIP Update</vt:lpstr>
      <vt:lpstr>Barnes ANGB CIP Update</vt:lpstr>
      <vt:lpstr>Barnes ANGB CIP Update</vt:lpstr>
      <vt:lpstr>RAB Member Discussion</vt:lpstr>
      <vt:lpstr>Barnes Non-AFFF Due Diligence</vt:lpstr>
      <vt:lpstr>Barnes ANGB non-AFFF PFAS Due Diligence</vt:lpstr>
      <vt:lpstr>Barnes ANGB non-AFFF PFAS Due Diligence</vt:lpstr>
      <vt:lpstr>RAB Member Discussion</vt:lpstr>
      <vt:lpstr>Environmental Restoration Program Status Update</vt:lpstr>
      <vt:lpstr>Environmental Restoration Program</vt:lpstr>
      <vt:lpstr>PowerPoint Presentation</vt:lpstr>
      <vt:lpstr>Project Fieldwork Scope</vt:lpstr>
      <vt:lpstr>Project Fieldwork Schedule</vt:lpstr>
      <vt:lpstr>Project Fieldwork Schedule</vt:lpstr>
      <vt:lpstr>PFAS RI  Site Layout</vt:lpstr>
      <vt:lpstr>Soil Sampling</vt:lpstr>
      <vt:lpstr>VAS (Groundwater)</vt:lpstr>
      <vt:lpstr>RAB Member Discussion</vt:lpstr>
      <vt:lpstr>Public Questions and Comments</vt:lpstr>
      <vt:lpstr>Contact Information</vt:lpstr>
      <vt:lpstr>Websites for More Information</vt:lpstr>
      <vt:lpstr>Closing Remarks</vt:lpstr>
      <vt:lpstr>Adjourn</vt:lpstr>
    </vt:vector>
  </TitlesOfParts>
  <Company>Oregon Military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 April L</dc:creator>
  <cp:lastModifiedBy>HEWITT, JERRY J CIV USAF ANG 104 FW/PA</cp:lastModifiedBy>
  <cp:revision>696</cp:revision>
  <cp:lastPrinted>2023-01-09T19:23:37Z</cp:lastPrinted>
  <dcterms:created xsi:type="dcterms:W3CDTF">2012-10-09T19:38:26Z</dcterms:created>
  <dcterms:modified xsi:type="dcterms:W3CDTF">2025-08-04T14:44:21Z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0x0101006E24EB2D57E4D847B7CF6DF9FB3E5F40</vt:lpwstr>
  </property>
  <property fmtid="{D5CDD505-2E9C-101B-9397-08002B2CF9AE}" pid="3" name="MSIP_Label_0008d3e4-f847-4182-a1fb-fb9d345a0f05_Enabled">
    <vt:lpwstr>True</vt:lpwstr>
  </property>
  <property fmtid="{D5CDD505-2E9C-101B-9397-08002B2CF9AE}" pid="4" name="MSIP_Label_0008d3e4-f847-4182-a1fb-fb9d345a0f05_SiteId">
    <vt:lpwstr>8d088ff8-7e52-4d0f-8187-dcd9ca37815a</vt:lpwstr>
  </property>
  <property fmtid="{D5CDD505-2E9C-101B-9397-08002B2CF9AE}" pid="5" name="MSIP_Label_0008d3e4-f847-4182-a1fb-fb9d345a0f05_Owner">
    <vt:lpwstr>Kristi.Diller@parsons.com</vt:lpwstr>
  </property>
  <property fmtid="{D5CDD505-2E9C-101B-9397-08002B2CF9AE}" pid="6" name="MSIP_Label_0008d3e4-f847-4182-a1fb-fb9d345a0f05_SetDate">
    <vt:lpwstr>2020-06-23T14:00:52.8534485Z</vt:lpwstr>
  </property>
  <property fmtid="{D5CDD505-2E9C-101B-9397-08002B2CF9AE}" pid="7" name="MSIP_Label_0008d3e4-f847-4182-a1fb-fb9d345a0f05_Name">
    <vt:lpwstr>General Business</vt:lpwstr>
  </property>
  <property fmtid="{D5CDD505-2E9C-101B-9397-08002B2CF9AE}" pid="8" name="MSIP_Label_0008d3e4-f847-4182-a1fb-fb9d345a0f05_Application">
    <vt:lpwstr>Microsoft Azure Information Protection</vt:lpwstr>
  </property>
  <property fmtid="{D5CDD505-2E9C-101B-9397-08002B2CF9AE}" pid="9" name="MSIP_Label_0008d3e4-f847-4182-a1fb-fb9d345a0f05_ActionId">
    <vt:lpwstr>4ef7eb3f-b548-440a-a0de-f25c2cbc3e4c</vt:lpwstr>
  </property>
  <property fmtid="{D5CDD505-2E9C-101B-9397-08002B2CF9AE}" pid="10" name="MSIP_Label_0008d3e4-f847-4182-a1fb-fb9d345a0f05_Extended_MSFT_Method">
    <vt:lpwstr>Manual</vt:lpwstr>
  </property>
  <property fmtid="{D5CDD505-2E9C-101B-9397-08002B2CF9AE}" pid="11" name="MSIP_Label_4c52bb78-b785-4d5a-8181-ae732e0da257_Enabled">
    <vt:lpwstr>true</vt:lpwstr>
  </property>
  <property fmtid="{D5CDD505-2E9C-101B-9397-08002B2CF9AE}" pid="12" name="MSIP_Label_4c52bb78-b785-4d5a-8181-ae732e0da257_SetDate">
    <vt:lpwstr>2024-07-05T19:19:48Z</vt:lpwstr>
  </property>
  <property fmtid="{D5CDD505-2E9C-101B-9397-08002B2CF9AE}" pid="13" name="MSIP_Label_4c52bb78-b785-4d5a-8181-ae732e0da257_Method">
    <vt:lpwstr>Privileged</vt:lpwstr>
  </property>
  <property fmtid="{D5CDD505-2E9C-101B-9397-08002B2CF9AE}" pid="14" name="MSIP_Label_4c52bb78-b785-4d5a-8181-ae732e0da257_Name">
    <vt:lpwstr>4c52bb78-b785-4d5a-8181-ae732e0da257</vt:lpwstr>
  </property>
  <property fmtid="{D5CDD505-2E9C-101B-9397-08002B2CF9AE}" pid="15" name="MSIP_Label_4c52bb78-b785-4d5a-8181-ae732e0da257_SiteId">
    <vt:lpwstr>37247798-f42c-42fd-8a37-d49c7128d36b</vt:lpwstr>
  </property>
  <property fmtid="{D5CDD505-2E9C-101B-9397-08002B2CF9AE}" pid="16" name="MSIP_Label_4c52bb78-b785-4d5a-8181-ae732e0da257_ActionId">
    <vt:lpwstr>7f529213-2f89-49c9-8330-246299fdf2b4</vt:lpwstr>
  </property>
  <property fmtid="{D5CDD505-2E9C-101B-9397-08002B2CF9AE}" pid="17" name="MSIP_Label_4c52bb78-b785-4d5a-8181-ae732e0da257_ContentBits">
    <vt:lpwstr>0</vt:lpwstr>
  </property>
</Properties>
</file>